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8"/>
  </p:notesMasterIdLst>
  <p:sldIdLst>
    <p:sldId id="258" r:id="rId2"/>
    <p:sldId id="328" r:id="rId3"/>
    <p:sldId id="2765" r:id="rId4"/>
    <p:sldId id="399" r:id="rId5"/>
    <p:sldId id="2783" r:id="rId6"/>
    <p:sldId id="2781" r:id="rId7"/>
    <p:sldId id="2782" r:id="rId8"/>
    <p:sldId id="413" r:id="rId9"/>
    <p:sldId id="443" r:id="rId10"/>
    <p:sldId id="445" r:id="rId11"/>
    <p:sldId id="2784" r:id="rId12"/>
    <p:sldId id="2776" r:id="rId13"/>
    <p:sldId id="2777" r:id="rId14"/>
    <p:sldId id="364" r:id="rId15"/>
    <p:sldId id="374" r:id="rId16"/>
    <p:sldId id="375" r:id="rId17"/>
    <p:sldId id="2786" r:id="rId18"/>
    <p:sldId id="2778" r:id="rId19"/>
    <p:sldId id="2787" r:id="rId20"/>
    <p:sldId id="360" r:id="rId21"/>
    <p:sldId id="2785" r:id="rId22"/>
    <p:sldId id="2774" r:id="rId23"/>
    <p:sldId id="402" r:id="rId24"/>
    <p:sldId id="2775" r:id="rId25"/>
    <p:sldId id="2915" r:id="rId26"/>
    <p:sldId id="2788" r:id="rId27"/>
    <p:sldId id="2779" r:id="rId28"/>
    <p:sldId id="2770" r:id="rId29"/>
    <p:sldId id="415" r:id="rId30"/>
    <p:sldId id="416" r:id="rId31"/>
    <p:sldId id="417" r:id="rId32"/>
    <p:sldId id="2916" r:id="rId33"/>
    <p:sldId id="418" r:id="rId34"/>
    <p:sldId id="2917" r:id="rId35"/>
    <p:sldId id="421" r:id="rId36"/>
    <p:sldId id="2919" r:id="rId37"/>
    <p:sldId id="422" r:id="rId38"/>
    <p:sldId id="427" r:id="rId39"/>
    <p:sldId id="431" r:id="rId40"/>
    <p:sldId id="2789" r:id="rId41"/>
    <p:sldId id="2771" r:id="rId42"/>
    <p:sldId id="430" r:id="rId43"/>
    <p:sldId id="437" r:id="rId44"/>
    <p:sldId id="425" r:id="rId45"/>
    <p:sldId id="424" r:id="rId46"/>
    <p:sldId id="434" r:id="rId47"/>
    <p:sldId id="2773" r:id="rId48"/>
    <p:sldId id="419" r:id="rId49"/>
    <p:sldId id="420" r:id="rId50"/>
    <p:sldId id="2790" r:id="rId51"/>
    <p:sldId id="2780" r:id="rId52"/>
    <p:sldId id="433" r:id="rId53"/>
    <p:sldId id="439" r:id="rId54"/>
    <p:sldId id="2794" r:id="rId55"/>
    <p:sldId id="438" r:id="rId56"/>
    <p:sldId id="440" r:id="rId57"/>
    <p:sldId id="2791" r:id="rId58"/>
    <p:sldId id="2918" r:id="rId59"/>
    <p:sldId id="2921" r:id="rId60"/>
    <p:sldId id="2922" r:id="rId61"/>
    <p:sldId id="2924" r:id="rId62"/>
    <p:sldId id="2926" r:id="rId63"/>
    <p:sldId id="444" r:id="rId64"/>
    <p:sldId id="441" r:id="rId65"/>
    <p:sldId id="2793" r:id="rId66"/>
    <p:sldId id="2795" r:id="rId67"/>
    <p:sldId id="2800" r:id="rId68"/>
    <p:sldId id="2796" r:id="rId69"/>
    <p:sldId id="2797" r:id="rId70"/>
    <p:sldId id="2799" r:id="rId71"/>
    <p:sldId id="2801" r:id="rId72"/>
    <p:sldId id="2802" r:id="rId73"/>
    <p:sldId id="2803" r:id="rId74"/>
    <p:sldId id="2804" r:id="rId75"/>
    <p:sldId id="2927" r:id="rId76"/>
    <p:sldId id="2928" r:id="rId7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750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27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5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1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3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britannica.com/science/radio-frequency-spectru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3ds.com/simulia/5g-antenna-design-mobile-phones/" TargetMode="Externa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1.png"/><Relationship Id="rId7" Type="http://schemas.openxmlformats.org/officeDocument/2006/relationships/image" Target="../media/image8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Relationship Id="rId9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9.png"/><Relationship Id="rId7" Type="http://schemas.openxmlformats.org/officeDocument/2006/relationships/image" Target="../media/image10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2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1.  Antennas and </a:t>
            </a:r>
            <a:br>
              <a:rPr lang="en-US" sz="5400" dirty="0"/>
            </a:br>
            <a:r>
              <a:rPr lang="en-US" sz="5400" dirty="0"/>
              <a:t>Free Space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ECE-GY 6023.  Introduction to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2701-EEAC-4086-99F2-85846D21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Every electric field</a:t>
                </a:r>
                <a:r>
                  <a:rPr lang="en-US" b="1" dirty="0"/>
                  <a:t> </a:t>
                </a:r>
                <a:r>
                  <a:rPr lang="en-US" dirty="0"/>
                  <a:t>is a linear combination  of plane waves</a:t>
                </a:r>
              </a:p>
              <a:p>
                <a:r>
                  <a:rPr lang="en-US" dirty="0"/>
                  <a:t>Each plane wave in the decomposition has: </a:t>
                </a:r>
              </a:p>
              <a:p>
                <a:pPr lvl="1"/>
                <a:r>
                  <a:rPr lang="en-US" dirty="0"/>
                  <a:t>Frequency</a:t>
                </a:r>
              </a:p>
              <a:p>
                <a:pPr lvl="1"/>
                <a:r>
                  <a:rPr lang="en-US" dirty="0"/>
                  <a:t>Direction of motion</a:t>
                </a:r>
              </a:p>
              <a:p>
                <a:pPr lvl="1"/>
                <a:r>
                  <a:rPr lang="en-US" dirty="0"/>
                  <a:t>Gain, Phase</a:t>
                </a:r>
              </a:p>
              <a:p>
                <a:pPr lvl="1"/>
                <a:r>
                  <a:rPr lang="en-US" dirty="0"/>
                  <a:t>One of two polarization</a:t>
                </a:r>
              </a:p>
              <a:p>
                <a:r>
                  <a:rPr lang="en-US" dirty="0"/>
                  <a:t>Decomposition can be found from a 4D Fourier transform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Converts time + space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wavenumber and frequency</a:t>
                </a:r>
              </a:p>
              <a:p>
                <a:pPr lvl="1"/>
                <a:r>
                  <a:rPr lang="en-US" dirty="0"/>
                  <a:t>Note that there are two polarization components</a:t>
                </a:r>
              </a:p>
              <a:p>
                <a:r>
                  <a:rPr lang="en-US" dirty="0"/>
                  <a:t>This decomposition is used in many EM solvers</a:t>
                </a:r>
              </a:p>
              <a:p>
                <a:pPr lvl="1"/>
                <a:r>
                  <a:rPr lang="en-US" dirty="0"/>
                  <a:t>And your EM class if you take 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  <a:blipFill>
                <a:blip r:embed="rId2"/>
                <a:stretch>
                  <a:fillRect l="-2194" t="-1549" b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B14A7-A01D-4BA9-BDC4-ECD15F88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Image result for plane wave decomposition EM fourier transform">
            <a:extLst>
              <a:ext uri="{FF2B5EF4-FFF2-40B4-BE49-F238E27FC236}">
                <a16:creationId xmlns:a16="http://schemas.microsoft.com/office/drawing/2014/main" id="{526671F4-183C-4606-8BF8-AE1C3CDC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01" y="2214695"/>
            <a:ext cx="3218000" cy="26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8205-6356-4326-972D-8094926A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D32AF-3184-40CD-8E2F-BB93594C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D1E45-A344-474D-92B2-BCD210D5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28442"/>
            <a:ext cx="63627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1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19083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Signals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3415282"/>
            <a:ext cx="9649017" cy="25250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Signal</a:t>
            </a:r>
            <a:r>
              <a:rPr lang="en-US" dirty="0"/>
              <a:t>:  Any quantity that varies in time</a:t>
            </a:r>
          </a:p>
          <a:p>
            <a:pPr lvl="1"/>
            <a:r>
              <a:rPr lang="en-US" dirty="0"/>
              <a:t>Continuous, discrete, complex, real, …</a:t>
            </a:r>
          </a:p>
          <a:p>
            <a:r>
              <a:rPr lang="en-US" dirty="0"/>
              <a:t>Signals for wireless communications:    </a:t>
            </a:r>
          </a:p>
          <a:p>
            <a:pPr lvl="1"/>
            <a:r>
              <a:rPr lang="en-US" dirty="0"/>
              <a:t>Modulate an information bearing signal to a signal in the EM radiation</a:t>
            </a:r>
          </a:p>
          <a:p>
            <a:r>
              <a:rPr lang="en-US" dirty="0"/>
              <a:t>Three key characteristics of the signal: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center frequency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EFEF3F-20B3-43EC-9422-683BEF4FE49C}"/>
              </a:ext>
            </a:extLst>
          </p:cNvPr>
          <p:cNvGrpSpPr/>
          <p:nvPr/>
        </p:nvGrpSpPr>
        <p:grpSpPr>
          <a:xfrm>
            <a:off x="1568613" y="1405789"/>
            <a:ext cx="7060980" cy="1803000"/>
            <a:chOff x="1568613" y="1405789"/>
            <a:chExt cx="7060980" cy="1803000"/>
          </a:xfrm>
        </p:grpSpPr>
        <p:pic>
          <p:nvPicPr>
            <p:cNvPr id="3074" name="Picture 2" descr="2G 3G 4G LTE cellular antenna 12dB dual polarization antenna wcdma ...">
              <a:extLst>
                <a:ext uri="{FF2B5EF4-FFF2-40B4-BE49-F238E27FC236}">
                  <a16:creationId xmlns:a16="http://schemas.microsoft.com/office/drawing/2014/main" id="{72C1BEE1-76AE-470E-A135-9DBBC4907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599" y="1735560"/>
              <a:ext cx="1473229" cy="147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B8016528-69D3-411E-ABBC-4A13E966FAE9}"/>
                </a:ext>
              </a:extLst>
            </p:cNvPr>
            <p:cNvSpPr/>
            <p:nvPr/>
          </p:nvSpPr>
          <p:spPr>
            <a:xfrm>
              <a:off x="3699545" y="2355503"/>
              <a:ext cx="978408" cy="1558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BBB3E55-F8C9-4F12-83F6-729F05AE2C48}"/>
                </a:ext>
              </a:extLst>
            </p:cNvPr>
            <p:cNvSpPr/>
            <p:nvPr/>
          </p:nvSpPr>
          <p:spPr>
            <a:xfrm>
              <a:off x="6052418" y="2433440"/>
              <a:ext cx="978408" cy="1558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E00968-094C-4C8B-AED1-E31A90DBBDC8}"/>
                </a:ext>
              </a:extLst>
            </p:cNvPr>
            <p:cNvSpPr txBox="1"/>
            <p:nvPr/>
          </p:nvSpPr>
          <p:spPr>
            <a:xfrm>
              <a:off x="1568613" y="2149008"/>
              <a:ext cx="19973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 signal</a:t>
              </a:r>
            </a:p>
            <a:p>
              <a:r>
                <a:rPr lang="en-US" i="1" dirty="0"/>
                <a:t>Carries information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2CC9D-77A3-4B65-B1E2-D411109658DA}"/>
                </a:ext>
              </a:extLst>
            </p:cNvPr>
            <p:cNvSpPr txBox="1"/>
            <p:nvPr/>
          </p:nvSpPr>
          <p:spPr>
            <a:xfrm>
              <a:off x="7239917" y="2287507"/>
              <a:ext cx="1389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 radiation</a:t>
              </a:r>
              <a:endParaRPr lang="en-US" i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39E1345-0952-4B2E-BDBB-A21C68B7700B}"/>
                </a:ext>
              </a:extLst>
            </p:cNvPr>
            <p:cNvSpPr txBox="1"/>
            <p:nvPr/>
          </p:nvSpPr>
          <p:spPr>
            <a:xfrm>
              <a:off x="4763727" y="1405789"/>
              <a:ext cx="981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Antenna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97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of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scalar-valued, continuous-time signal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instantaneous power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this is proportional to the actual power </a:t>
                </a:r>
              </a:p>
              <a:p>
                <a:pPr lvl="1"/>
                <a:r>
                  <a:rPr lang="en-US" dirty="0"/>
                  <a:t>Ex 1:  For a voltage, power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 2:  For an EM plane wave , power flux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Energy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scale</a:t>
            </a:r>
            <a:r>
              <a:rPr lang="en-US" sz="2400" dirty="0">
                <a:solidFill>
                  <a:schemeClr val="tx1"/>
                </a:solidFill>
              </a:rPr>
              <a:t> units</a:t>
            </a:r>
          </a:p>
          <a:p>
            <a:pPr lvl="1"/>
            <a:r>
              <a:rPr lang="en-US" sz="2000" dirty="0"/>
              <a:t>Power 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Energy measured in Joules (J) or </a:t>
            </a:r>
            <a:r>
              <a:rPr lang="en-US" sz="2000" dirty="0" err="1"/>
              <a:t>mJ</a:t>
            </a:r>
            <a:endParaRPr lang="en-US" sz="2000" i="1" dirty="0"/>
          </a:p>
          <a:p>
            <a:pPr lvl="1"/>
            <a:endParaRPr lang="en-US" sz="2000" dirty="0"/>
          </a:p>
          <a:p>
            <a:r>
              <a:rPr lang="en-US" sz="2400" dirty="0"/>
              <a:t>Power often measured in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dB scale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mW</a:t>
            </a:r>
            <a:r>
              <a:rPr lang="en-US" sz="2000" dirty="0"/>
              <a:t> / 1mW)</a:t>
            </a:r>
          </a:p>
          <a:p>
            <a:pPr lvl="1"/>
            <a:r>
              <a:rPr lang="en-US" sz="2000" dirty="0" err="1"/>
              <a:t>E</a:t>
            </a:r>
            <a:r>
              <a:rPr lang="en-US" sz="2000" baseline="-25000" dirty="0" err="1"/>
              <a:t>dBmJ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E</a:t>
            </a:r>
            <a:r>
              <a:rPr lang="en-US" sz="2000" baseline="-25000" dirty="0" err="1"/>
              <a:t>mJ</a:t>
            </a:r>
            <a:r>
              <a:rPr lang="en-US" sz="2000" dirty="0"/>
              <a:t> / 1mJ)</a:t>
            </a:r>
          </a:p>
          <a:p>
            <a:pPr lvl="1"/>
            <a:r>
              <a:rPr lang="en-US" sz="2000" dirty="0"/>
              <a:t>dB scale is preferred since wireless signals have very large range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r>
              <a:rPr lang="en-US" sz="2400" dirty="0"/>
              <a:t>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dBW</a:t>
            </a:r>
            <a:r>
              <a:rPr lang="en-US" sz="2000" dirty="0"/>
              <a:t>:  P = 10log</a:t>
            </a:r>
            <a:r>
              <a:rPr lang="en-US" sz="2000" baseline="-25000" dirty="0"/>
              <a:t>10</a:t>
            </a:r>
            <a:r>
              <a:rPr lang="en-US" sz="2000" dirty="0"/>
              <a:t>(0.25W / 1W)=-6 </a:t>
            </a:r>
            <a:r>
              <a:rPr lang="en-US" sz="2000" dirty="0" err="1"/>
              <a:t>dBW</a:t>
            </a:r>
            <a:endParaRPr lang="en-US" sz="2000" dirty="0"/>
          </a:p>
          <a:p>
            <a:pPr lvl="1"/>
            <a:r>
              <a:rPr lang="en-US" sz="2000" dirty="0"/>
              <a:t>In dBm:  P = 10log</a:t>
            </a:r>
            <a:r>
              <a:rPr lang="en-US" sz="2000" baseline="-25000" dirty="0"/>
              <a:t>10</a:t>
            </a:r>
            <a:r>
              <a:rPr lang="en-US" sz="2000" dirty="0"/>
              <a:t>(250mW / 1mW)=24 dBm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Some conversions don’t need a calculator:</a:t>
                </a:r>
              </a:p>
              <a:p>
                <a:pPr lvl="1"/>
                <a:r>
                  <a:rPr lang="en-US" dirty="0"/>
                  <a:t>10log10(2) = 3  [Most important:  Doubling power = 3dB]</a:t>
                </a:r>
              </a:p>
              <a:p>
                <a:pPr lvl="1"/>
                <a:r>
                  <a:rPr lang="en-US" dirty="0"/>
                  <a:t>10log10(3) =4.7 ~5</a:t>
                </a:r>
              </a:p>
              <a:p>
                <a:pPr lvl="1"/>
                <a:r>
                  <a:rPr lang="en-US" dirty="0"/>
                  <a:t>10log10(10) = 10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can cascade these.  </a:t>
                </a:r>
              </a:p>
              <a:p>
                <a:r>
                  <a:rPr lang="en-US" dirty="0"/>
                  <a:t>Ex:  What is 50 </a:t>
                </a:r>
                <a:r>
                  <a:rPr lang="en-US" dirty="0" err="1"/>
                  <a:t>mW</a:t>
                </a:r>
                <a:r>
                  <a:rPr lang="en-US" dirty="0"/>
                  <a:t> in dBm?</a:t>
                </a:r>
              </a:p>
              <a:p>
                <a:r>
                  <a:rPr lang="es-ES" dirty="0"/>
                  <a:t>Ans:</a:t>
                </a:r>
                <a:br>
                  <a:rPr lang="es-E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(50)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                 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−3=17 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E4B1-D14E-47AA-8A3E-60FFCE0C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and Loss in dB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E7381-66EE-4A55-B63F-CB790C5A9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1930" y="2811987"/>
                <a:ext cx="4887884" cy="3001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scale:</a:t>
                </a:r>
                <a:r>
                  <a:rPr lang="en-US" dirty="0">
                    <a:solidFill>
                      <a:schemeClr val="tx1"/>
                    </a:solidFill>
                  </a:rPr>
                  <a:t>  Gain is multiplication</a:t>
                </a:r>
                <a:r>
                  <a:rPr lang="en-US" dirty="0"/>
                  <a:t> 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r>
                  <a:rPr lang="en-US" dirty="0"/>
                  <a:t>:  TX and RX power in W or </a:t>
                </a:r>
                <a:r>
                  <a:rPr lang="en-US" dirty="0" err="1"/>
                  <a:t>mW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Power gain (dimensionless)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&gt;1:   </m:t>
                    </m:r>
                  </m:oMath>
                </a14:m>
                <a:r>
                  <a:rPr lang="en-US" dirty="0"/>
                  <a:t>Gain  (e.g. amplifier)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&lt;1:</m:t>
                    </m:r>
                  </m:oMath>
                </a14:m>
                <a:r>
                  <a:rPr lang="en-US" dirty="0"/>
                  <a:t>   Loss (e.g. propagation, attenuator,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E7381-66EE-4A55-B63F-CB790C5A9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930" y="2811987"/>
                <a:ext cx="4887884" cy="3001205"/>
              </a:xfrm>
              <a:blipFill>
                <a:blip r:embed="rId2"/>
                <a:stretch>
                  <a:fillRect l="-3242" t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857E3-E8CE-4541-A7A2-BE85B240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380EAD-E1B8-44AE-8750-C5BF5D339718}"/>
              </a:ext>
            </a:extLst>
          </p:cNvPr>
          <p:cNvSpPr/>
          <p:nvPr/>
        </p:nvSpPr>
        <p:spPr>
          <a:xfrm>
            <a:off x="5181599" y="1620982"/>
            <a:ext cx="1094509" cy="561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34394-AFF5-445C-890D-6A752F8AC60B}"/>
                  </a:ext>
                </a:extLst>
              </p:cNvPr>
              <p:cNvSpPr txBox="1"/>
              <p:nvPr/>
            </p:nvSpPr>
            <p:spPr>
              <a:xfrm>
                <a:off x="4599537" y="2290013"/>
                <a:ext cx="2258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Channel power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34394-AFF5-445C-890D-6A752F8AC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537" y="2290013"/>
                <a:ext cx="2258632" cy="369332"/>
              </a:xfrm>
              <a:prstGeom prst="rect">
                <a:avLst/>
              </a:prstGeom>
              <a:blipFill>
                <a:blip r:embed="rId3"/>
                <a:stretch>
                  <a:fillRect l="-24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33602-6577-42A9-9AB4-EECCEB287D8F}"/>
                  </a:ext>
                </a:extLst>
              </p:cNvPr>
              <p:cNvSpPr txBox="1"/>
              <p:nvPr/>
            </p:nvSpPr>
            <p:spPr>
              <a:xfrm>
                <a:off x="3345872" y="1716870"/>
                <a:ext cx="54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33602-6577-42A9-9AB4-EECCEB28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872" y="1716870"/>
                <a:ext cx="5425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568730-DA12-418D-A43B-573340D7FA1D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3888456" y="1901536"/>
            <a:ext cx="1293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6E3D9D-8727-413D-B94A-A073E6E3FD96}"/>
              </a:ext>
            </a:extLst>
          </p:cNvPr>
          <p:cNvCxnSpPr/>
          <p:nvPr/>
        </p:nvCxnSpPr>
        <p:spPr>
          <a:xfrm>
            <a:off x="6276108" y="1900747"/>
            <a:ext cx="1293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0BBC4-4E27-49E2-A050-31D757AF04EA}"/>
                  </a:ext>
                </a:extLst>
              </p:cNvPr>
              <p:cNvSpPr txBox="1"/>
              <p:nvPr/>
            </p:nvSpPr>
            <p:spPr>
              <a:xfrm>
                <a:off x="7569251" y="1726472"/>
                <a:ext cx="54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0BBC4-4E27-49E2-A050-31D757AF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51" y="1726472"/>
                <a:ext cx="5425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7D8D002-D54C-4BE6-8C70-132A7F514D55}"/>
              </a:ext>
            </a:extLst>
          </p:cNvPr>
          <p:cNvSpPr txBox="1"/>
          <p:nvPr/>
        </p:nvSpPr>
        <p:spPr>
          <a:xfrm>
            <a:off x="2657478" y="172811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DAAA0-1C53-4502-B770-C292BB794C54}"/>
              </a:ext>
            </a:extLst>
          </p:cNvPr>
          <p:cNvSpPr txBox="1"/>
          <p:nvPr/>
        </p:nvSpPr>
        <p:spPr>
          <a:xfrm>
            <a:off x="8383127" y="173917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CBE71B-0EF4-451D-A537-301B2E5C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6108" y="2811987"/>
                <a:ext cx="4887884" cy="300120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dB scale: :</a:t>
                </a:r>
                <a:r>
                  <a:rPr lang="en-US" dirty="0">
                    <a:solidFill>
                      <a:schemeClr val="tx1"/>
                    </a:solidFill>
                  </a:rPr>
                  <a:t>  Gain is addition</a:t>
                </a:r>
                <a:r>
                  <a:rPr lang="en-US" dirty="0"/>
                  <a:t>   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r>
                  <a:rPr lang="en-US" dirty="0"/>
                  <a:t>:  TX and RX power in </a:t>
                </a:r>
                <a:r>
                  <a:rPr lang="en-US" dirty="0" err="1"/>
                  <a:t>dBW</a:t>
                </a:r>
                <a:r>
                  <a:rPr lang="en-US" dirty="0"/>
                  <a:t> or dBm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Power gain in dB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&gt;0:   </m:t>
                    </m:r>
                  </m:oMath>
                </a14:m>
                <a:r>
                  <a:rPr lang="en-US" dirty="0"/>
                  <a:t>Gain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dirty="0"/>
                  <a:t>   Loss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CBE71B-0EF4-451D-A537-301B2E5C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8" y="2811987"/>
                <a:ext cx="4887884" cy="3001205"/>
              </a:xfrm>
              <a:prstGeom prst="rect">
                <a:avLst/>
              </a:prstGeom>
              <a:blipFill>
                <a:blip r:embed="rId6"/>
                <a:stretch>
                  <a:fillRect l="-3246" t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FED-3E12-4AE2-8711-FC4FACD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Power and Time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Suppose that: TX power= 17 dBm, path loss= 80 dB</a:t>
                </a:r>
              </a:p>
              <a:p>
                <a:r>
                  <a:rPr lang="en-US" dirty="0"/>
                  <a:t>What is the RX power in dBm and </a:t>
                </a:r>
                <a:r>
                  <a:rPr lang="en-US" dirty="0" err="1"/>
                  <a:t>mW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b="0" dirty="0"/>
                  <a:t>dB scale: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=17−80=−63</m:t>
                    </m:r>
                  </m:oMath>
                </a14:m>
                <a:r>
                  <a:rPr lang="en-US" dirty="0"/>
                  <a:t> dBm</a:t>
                </a:r>
              </a:p>
              <a:p>
                <a:pPr lvl="1"/>
                <a:r>
                  <a:rPr lang="en-US" dirty="0"/>
                  <a:t>Linear scale: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−63=−60−3⇒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mW</a:t>
                </a:r>
                <a:r>
                  <a:rPr lang="en-US" dirty="0"/>
                  <a:t> = 0.5 </a:t>
                </a:r>
                <a:r>
                  <a:rPr lang="en-US" dirty="0" err="1"/>
                  <a:t>nW</a:t>
                </a:r>
                <a:endParaRPr lang="en-US" dirty="0"/>
              </a:p>
              <a:p>
                <a:r>
                  <a:rPr lang="en-US" dirty="0"/>
                  <a:t>What is the energy received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us (Symbol time for an 802.11g OFDM system):</a:t>
                </a:r>
              </a:p>
              <a:p>
                <a:pPr lvl="1"/>
                <a:r>
                  <a:rPr lang="en-US" b="0" dirty="0"/>
                  <a:t>Linear scale: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2(10)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mJ</a:t>
                </a:r>
              </a:p>
              <a:p>
                <a:pPr lvl="1"/>
                <a:r>
                  <a:rPr lang="en-US" dirty="0"/>
                  <a:t>dB Scale:  Converting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2(10)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mJ</a:t>
                </a:r>
                <a:r>
                  <a:rPr lang="en-US" dirty="0"/>
                  <a:t> to dB: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=−120+3=−117 </m:t>
                    </m:r>
                  </m:oMath>
                </a14:m>
                <a:r>
                  <a:rPr lang="en-US" dirty="0" err="1"/>
                  <a:t>dBmJ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Note unit:  </a:t>
                </a:r>
                <a:r>
                  <a:rPr lang="en-US" dirty="0" err="1"/>
                  <a:t>dBmJ</a:t>
                </a:r>
                <a:r>
                  <a:rPr lang="en-US" dirty="0"/>
                  <a:t> = Energy relative to 1 </a:t>
                </a:r>
                <a:r>
                  <a:rPr lang="en-US" dirty="0" err="1"/>
                  <a:t>mJ</a:t>
                </a:r>
                <a:endParaRPr lang="en-US" dirty="0"/>
              </a:p>
              <a:p>
                <a:r>
                  <a:rPr lang="en-US" dirty="0"/>
                  <a:t>Can also compute the energy directly without converting to linear scale: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=17−80+6−60=−117 </m:t>
                    </m:r>
                  </m:oMath>
                </a14:m>
                <a:r>
                  <a:rPr lang="en-US" dirty="0"/>
                  <a:t>dBmJ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D58E-9261-4B27-9D5E-83E406B9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Mathematically describe an EM wave: </a:t>
            </a:r>
          </a:p>
          <a:p>
            <a:pPr lvl="1"/>
            <a:r>
              <a:rPr lang="en-US" dirty="0"/>
              <a:t>Direction of motion, wavenumber, frequency, polarization, …</a:t>
            </a:r>
          </a:p>
          <a:p>
            <a:r>
              <a:rPr lang="en-US" dirty="0"/>
              <a:t>Identify radio spectrum and power levels used in common commercial wireless products</a:t>
            </a:r>
          </a:p>
          <a:p>
            <a:r>
              <a:rPr lang="en-US" dirty="0"/>
              <a:t>Perform basic power calculations in dB scale</a:t>
            </a:r>
          </a:p>
          <a:p>
            <a:r>
              <a:rPr lang="en-US" dirty="0"/>
              <a:t>Perform basic mathematical operations in polar coordinates</a:t>
            </a:r>
          </a:p>
          <a:p>
            <a:pPr lvl="1"/>
            <a:r>
              <a:rPr lang="en-US" dirty="0"/>
              <a:t>Conversions to cartesian coordinates, rotations, integrals, averages, …</a:t>
            </a:r>
          </a:p>
          <a:p>
            <a:r>
              <a:rPr lang="en-US" dirty="0"/>
              <a:t>Use tools from MATLAB to compute and plot key antenna parameters</a:t>
            </a:r>
          </a:p>
          <a:p>
            <a:pPr lvl="1"/>
            <a:r>
              <a:rPr lang="en-US" dirty="0"/>
              <a:t>Directivity, gain, efficiency, …</a:t>
            </a:r>
          </a:p>
          <a:p>
            <a:r>
              <a:rPr lang="en-US" dirty="0"/>
              <a:t>Compute received power in an angular region using the radiation density and intensity.</a:t>
            </a:r>
          </a:p>
          <a:p>
            <a:r>
              <a:rPr lang="en-US" dirty="0"/>
              <a:t>Compute the free-space path loss using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r>
              <a:rPr lang="en-US" dirty="0"/>
              <a:t>Derive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BBE2769-8B2D-4214-AF55-CCA97C83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39" y="1228428"/>
            <a:ext cx="3480385" cy="2432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 and Carrier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Power density spectrum: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PSD measures the power per unit frequency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Indicates range of frequencies of the corresponding EM wave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Measured by a spectrum analyzer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Two key parameters for RF signals: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Note for a real-valued signal:</a:t>
                </a:r>
                <a:br>
                  <a:rPr lang="en-US" dirty="0"/>
                </a:br>
                <a:r>
                  <a:rPr lang="en-US" dirty="0"/>
                  <a:t>   Always two images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  <a:blipFill>
                <a:blip r:embed="rId4"/>
                <a:stretch>
                  <a:fillRect l="-2186" t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6727522" y="4826210"/>
            <a:ext cx="4708928" cy="1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752810" y="3795960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754686" y="4535589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658821" y="4535589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10197427" y="452580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050620" y="498859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313703" y="377758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7313703" y="450742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8219714" y="451721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7758320" y="450742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blipFill>
                <a:blip r:embed="rId7"/>
                <a:stretch>
                  <a:fillRect r="-8974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9032396" y="455149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85589" y="501428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772950" y="5549377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FED-3E12-4AE2-8711-FC4FACD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PSD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Suppose that: TX power= 17 dBm, path loss= 80 dB, bandwidth = 16.25 MHz</a:t>
                </a:r>
              </a:p>
              <a:p>
                <a:pPr lvl="1"/>
                <a:r>
                  <a:rPr lang="en-US" dirty="0"/>
                  <a:t>Assume power is transmitted uniformly over the bandwidth</a:t>
                </a:r>
              </a:p>
              <a:p>
                <a:pPr lvl="1"/>
                <a:r>
                  <a:rPr lang="en-US" dirty="0"/>
                  <a:t>Bandwidth is the occupied BW for an 802.11g signal</a:t>
                </a:r>
              </a:p>
              <a:p>
                <a:r>
                  <a:rPr lang="en-US" dirty="0"/>
                  <a:t>What is the RX power in dBm in a 5 MHz bandwidth:</a:t>
                </a:r>
              </a:p>
              <a:p>
                <a:pPr lvl="1"/>
                <a:r>
                  <a:rPr lang="en-US" dirty="0"/>
                  <a:t>In linear scale, RX PSD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16.25 MHz</a:t>
                </a:r>
              </a:p>
              <a:p>
                <a:pPr lvl="1"/>
                <a:r>
                  <a:rPr lang="en-US" dirty="0"/>
                  <a:t>RX power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 is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dB scale: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=17−80+10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16.25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=−68.1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D58E-9261-4B27-9D5E-83E406B9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133C03-7DAA-4056-B41A-8A0F85236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82" y="5049982"/>
            <a:ext cx="9991898" cy="819114"/>
          </a:xfrm>
        </p:spPr>
        <p:txBody>
          <a:bodyPr/>
          <a:lstStyle/>
          <a:p>
            <a:r>
              <a:rPr lang="en-US" dirty="0"/>
              <a:t>Image:  </a:t>
            </a:r>
            <a:r>
              <a:rPr lang="en-US" dirty="0" err="1"/>
              <a:t>Britanica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https://www.britannica.com/science/radio-frequency-spectrum</a:t>
            </a:r>
            <a:r>
              <a:rPr lang="en-US" dirty="0"/>
              <a:t>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82E07E-5876-43AA-928F-8B7937B1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67" y="1562547"/>
            <a:ext cx="6465615" cy="25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1067662-D96A-4CE0-90AA-65E0A9C355FA}"/>
              </a:ext>
            </a:extLst>
          </p:cNvPr>
          <p:cNvSpPr/>
          <p:nvPr/>
        </p:nvSpPr>
        <p:spPr>
          <a:xfrm rot="10800000">
            <a:off x="2759141" y="4274128"/>
            <a:ext cx="886690" cy="477982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22807-87C8-4190-B938-EFD7708488A6}"/>
              </a:ext>
            </a:extLst>
          </p:cNvPr>
          <p:cNvSpPr txBox="1"/>
          <p:nvPr/>
        </p:nvSpPr>
        <p:spPr>
          <a:xfrm>
            <a:off x="9346796" y="4166403"/>
            <a:ext cx="176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More bandwidth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C5D0BD-A2DB-4D20-B2EA-B64B4F2ED428}"/>
              </a:ext>
            </a:extLst>
          </p:cNvPr>
          <p:cNvSpPr/>
          <p:nvPr/>
        </p:nvSpPr>
        <p:spPr>
          <a:xfrm>
            <a:off x="8267754" y="4327558"/>
            <a:ext cx="886690" cy="477982"/>
          </a:xfrm>
          <a:prstGeom prst="rightArrow">
            <a:avLst/>
          </a:prstGeom>
          <a:gradFill flip="none" rotWithShape="1">
            <a:gsLst>
              <a:gs pos="3000">
                <a:srgbClr val="D6EDBD"/>
              </a:gs>
              <a:gs pos="100000">
                <a:srgbClr val="00B050"/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3F90C-F299-44CD-862D-E6E782B77B8C}"/>
              </a:ext>
            </a:extLst>
          </p:cNvPr>
          <p:cNvSpPr txBox="1"/>
          <p:nvPr/>
        </p:nvSpPr>
        <p:spPr>
          <a:xfrm>
            <a:off x="9346796" y="4513119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AB4953-C95E-4CC6-99A9-2D81F2217380}"/>
              </a:ext>
            </a:extLst>
          </p:cNvPr>
          <p:cNvSpPr txBox="1"/>
          <p:nvPr/>
        </p:nvSpPr>
        <p:spPr>
          <a:xfrm>
            <a:off x="995324" y="4134481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bandwidth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90D60-2C80-401D-B1CA-E790C12E8B57}"/>
              </a:ext>
            </a:extLst>
          </p:cNvPr>
          <p:cNvSpPr txBox="1"/>
          <p:nvPr/>
        </p:nvSpPr>
        <p:spPr>
          <a:xfrm>
            <a:off x="995324" y="4481197"/>
            <a:ext cx="15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Greater Range</a:t>
            </a:r>
          </a:p>
        </p:txBody>
      </p:sp>
    </p:spTree>
    <p:extLst>
      <p:ext uri="{BB962C8B-B14F-4D97-AF65-F5344CB8AC3E}">
        <p14:creationId xmlns:p14="http://schemas.microsoft.com/office/powerpoint/2010/main" val="268197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 animBg="1"/>
      <p:bldP spid="10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dirty="0"/>
              <a:t>New bands for 5G</a:t>
            </a:r>
          </a:p>
          <a:p>
            <a:pPr lvl="1"/>
            <a:r>
              <a:rPr lang="en-US" dirty="0"/>
              <a:t>100x more bandwidth than conventional bands below 6 GHz </a:t>
            </a:r>
          </a:p>
          <a:p>
            <a:pPr lvl="1"/>
            <a:r>
              <a:rPr lang="en-US" dirty="0"/>
              <a:t>Bands at 28 GHz and 38 GHz opened up by FCC </a:t>
            </a:r>
          </a:p>
          <a:p>
            <a:pPr lvl="1"/>
            <a:r>
              <a:rPr lang="en-US" dirty="0"/>
              <a:t>5G systems operating have just started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63" y="3104865"/>
            <a:ext cx="7148086" cy="248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062E-66FC-79D9-6D9D-09A84788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Frontier:  Upper Mid-Band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EEBB2-EB4A-C03F-013D-D0A7B047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492D5C-CB08-3A96-AB92-137F91DF8A47}"/>
              </a:ext>
            </a:extLst>
          </p:cNvPr>
          <p:cNvSpPr/>
          <p:nvPr/>
        </p:nvSpPr>
        <p:spPr>
          <a:xfrm>
            <a:off x="2656114" y="2865448"/>
            <a:ext cx="6760028" cy="36150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8000">
                <a:srgbClr val="92D050"/>
              </a:gs>
              <a:gs pos="58000">
                <a:srgbClr val="92D050"/>
              </a:gs>
              <a:gs pos="98000">
                <a:schemeClr val="accent5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CBA58-1C20-F79E-11A9-ADAE6D1C9973}"/>
              </a:ext>
            </a:extLst>
          </p:cNvPr>
          <p:cNvSpPr txBox="1"/>
          <p:nvPr/>
        </p:nvSpPr>
        <p:spPr>
          <a:xfrm>
            <a:off x="4195360" y="2291617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 GHz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5FA536-D2B5-F4F9-8F2D-98C35F7474A0}"/>
              </a:ext>
            </a:extLst>
          </p:cNvPr>
          <p:cNvCxnSpPr>
            <a:cxnSpLocks/>
          </p:cNvCxnSpPr>
          <p:nvPr/>
        </p:nvCxnSpPr>
        <p:spPr>
          <a:xfrm>
            <a:off x="4597867" y="2710544"/>
            <a:ext cx="0" cy="77816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2555DF-478B-2296-CED4-2DBC02F9FC73}"/>
              </a:ext>
            </a:extLst>
          </p:cNvPr>
          <p:cNvSpPr txBox="1"/>
          <p:nvPr/>
        </p:nvSpPr>
        <p:spPr>
          <a:xfrm>
            <a:off x="6893933" y="2282313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24 GHz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0B85-A5AE-8373-5673-F6E3D4877C7C}"/>
              </a:ext>
            </a:extLst>
          </p:cNvPr>
          <p:cNvSpPr txBox="1"/>
          <p:nvPr/>
        </p:nvSpPr>
        <p:spPr>
          <a:xfrm>
            <a:off x="1994453" y="1593990"/>
            <a:ext cx="2493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FR1 sub-6</a:t>
            </a:r>
            <a:br>
              <a:rPr lang="en-US" sz="2400" dirty="0"/>
            </a:br>
            <a:r>
              <a:rPr lang="en-US" sz="2400" dirty="0"/>
              <a:t>Traditional cellular</a:t>
            </a:r>
          </a:p>
        </p:txBody>
      </p:sp>
      <p:sp>
        <p:nvSpPr>
          <p:cNvPr id="26" name="Inhaltsplatzhalter 25">
            <a:extLst>
              <a:ext uri="{FF2B5EF4-FFF2-40B4-BE49-F238E27FC236}">
                <a16:creationId xmlns:a16="http://schemas.microsoft.com/office/drawing/2014/main" id="{5ED756B2-8EA5-6F67-640B-3347B48A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74" y="3894093"/>
            <a:ext cx="10267105" cy="1975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133" dirty="0">
                <a:solidFill>
                  <a:srgbClr val="00B050"/>
                </a:solidFill>
              </a:rPr>
              <a:t>Challenges </a:t>
            </a:r>
            <a:r>
              <a:rPr lang="de-DE" sz="2133" dirty="0" err="1">
                <a:solidFill>
                  <a:srgbClr val="00B050"/>
                </a:solidFill>
              </a:rPr>
              <a:t>with</a:t>
            </a:r>
            <a:r>
              <a:rPr lang="de-DE" sz="2133" dirty="0">
                <a:solidFill>
                  <a:srgbClr val="00B050"/>
                </a:solidFill>
              </a:rPr>
              <a:t> FR3</a:t>
            </a:r>
          </a:p>
          <a:p>
            <a:r>
              <a:rPr lang="de-DE" dirty="0"/>
              <a:t>Wide </a:t>
            </a:r>
            <a:r>
              <a:rPr lang="de-DE" dirty="0" err="1"/>
              <a:t>bandwidth</a:t>
            </a:r>
            <a:endParaRPr lang="de-DE" dirty="0"/>
          </a:p>
          <a:p>
            <a:r>
              <a:rPr lang="de-DE" dirty="0" err="1"/>
              <a:t>Incumbents</a:t>
            </a:r>
            <a:endParaRPr lang="de-DE" dirty="0"/>
          </a:p>
          <a:p>
            <a:r>
              <a:rPr lang="de-DE" dirty="0"/>
              <a:t>Need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robustness</a:t>
            </a:r>
            <a:endParaRPr lang="de-DE" dirty="0"/>
          </a:p>
          <a:p>
            <a:endParaRPr lang="de-DE" dirty="0"/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124A483B-18D1-D031-2E52-5FB6CF86552E}"/>
              </a:ext>
            </a:extLst>
          </p:cNvPr>
          <p:cNvSpPr txBox="1"/>
          <p:nvPr/>
        </p:nvSpPr>
        <p:spPr>
          <a:xfrm>
            <a:off x="8026669" y="1597783"/>
            <a:ext cx="2276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FR2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mmWave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/>
              <a:t>Introduced in 5G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2F405C16-CA59-FA84-6BA9-6DEC6E5E334F}"/>
              </a:ext>
            </a:extLst>
          </p:cNvPr>
          <p:cNvSpPr txBox="1"/>
          <p:nvPr/>
        </p:nvSpPr>
        <p:spPr>
          <a:xfrm>
            <a:off x="4804837" y="1573943"/>
            <a:ext cx="3253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FR3 Upper Mid-band</a:t>
            </a: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/>
              <a:t>Potential 5G-Adv and 6G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934033A8-12A1-2C1C-4852-762F5115F86E}"/>
              </a:ext>
            </a:extLst>
          </p:cNvPr>
          <p:cNvSpPr/>
          <p:nvPr/>
        </p:nvSpPr>
        <p:spPr>
          <a:xfrm>
            <a:off x="9993281" y="2723113"/>
            <a:ext cx="1304544" cy="64617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90F40002-8DC9-5948-092D-B2A4AE29F506}"/>
              </a:ext>
            </a:extLst>
          </p:cNvPr>
          <p:cNvSpPr/>
          <p:nvPr/>
        </p:nvSpPr>
        <p:spPr>
          <a:xfrm rot="10800000">
            <a:off x="701419" y="2710543"/>
            <a:ext cx="1304544" cy="64617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6C9F6EB8-A4C2-8F35-60B6-1994AF707A84}"/>
              </a:ext>
            </a:extLst>
          </p:cNvPr>
          <p:cNvSpPr txBox="1"/>
          <p:nvPr/>
        </p:nvSpPr>
        <p:spPr>
          <a:xfrm>
            <a:off x="9904021" y="3411944"/>
            <a:ext cx="2118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More spectrum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168B0C10-1645-98BA-EA5B-AFF184E6A8FF}"/>
              </a:ext>
            </a:extLst>
          </p:cNvPr>
          <p:cNvSpPr txBox="1"/>
          <p:nvPr/>
        </p:nvSpPr>
        <p:spPr>
          <a:xfrm>
            <a:off x="428332" y="3442261"/>
            <a:ext cx="21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Better coverage</a:t>
            </a:r>
          </a:p>
        </p:txBody>
      </p: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24A9EDF3-6AD7-509E-2F54-EAC96BBE2561}"/>
              </a:ext>
            </a:extLst>
          </p:cNvPr>
          <p:cNvCxnSpPr>
            <a:cxnSpLocks/>
          </p:cNvCxnSpPr>
          <p:nvPr/>
        </p:nvCxnSpPr>
        <p:spPr>
          <a:xfrm>
            <a:off x="7363292" y="2710542"/>
            <a:ext cx="0" cy="77816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>
            <a:extLst>
              <a:ext uri="{FF2B5EF4-FFF2-40B4-BE49-F238E27FC236}">
                <a16:creationId xmlns:a16="http://schemas.microsoft.com/office/drawing/2014/main" id="{A7F8F3D1-50D2-A854-82D7-5FA43CB7FEE9}"/>
              </a:ext>
            </a:extLst>
          </p:cNvPr>
          <p:cNvSpPr txBox="1"/>
          <p:nvPr/>
        </p:nvSpPr>
        <p:spPr>
          <a:xfrm>
            <a:off x="4889793" y="3286961"/>
            <a:ext cx="2292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Balance of coverage &amp; spectrum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5377D5-46B4-83FA-4D58-3E6ECCAF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9" y="4625841"/>
            <a:ext cx="703127" cy="7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dar Icon - Free Icons">
            <a:extLst>
              <a:ext uri="{FF2B5EF4-FFF2-40B4-BE49-F238E27FC236}">
                <a16:creationId xmlns:a16="http://schemas.microsoft.com/office/drawing/2014/main" id="{344994D8-0D4A-AFED-6761-0D6C36A2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76" y="4401428"/>
            <a:ext cx="935413" cy="93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ef Icon&quot; Bilder – Durchsuchen 36 Archivfotos ...">
            <a:extLst>
              <a:ext uri="{FF2B5EF4-FFF2-40B4-BE49-F238E27FC236}">
                <a16:creationId xmlns:a16="http://schemas.microsoft.com/office/drawing/2014/main" id="{7F9D4D1E-0585-E909-0276-2EF541B8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460" y="4425605"/>
            <a:ext cx="858452" cy="85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9">
            <a:extLst>
              <a:ext uri="{FF2B5EF4-FFF2-40B4-BE49-F238E27FC236}">
                <a16:creationId xmlns:a16="http://schemas.microsoft.com/office/drawing/2014/main" id="{30F6AB4D-86F5-6722-1FF4-E0D55371144F}"/>
              </a:ext>
            </a:extLst>
          </p:cNvPr>
          <p:cNvSpPr txBox="1"/>
          <p:nvPr/>
        </p:nvSpPr>
        <p:spPr>
          <a:xfrm>
            <a:off x="4073299" y="5330874"/>
            <a:ext cx="118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Satellite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6A93A0B3-A5C1-C048-2F53-B037CC8147AA}"/>
              </a:ext>
            </a:extLst>
          </p:cNvPr>
          <p:cNvSpPr txBox="1"/>
          <p:nvPr/>
        </p:nvSpPr>
        <p:spPr>
          <a:xfrm>
            <a:off x="5485157" y="5395453"/>
            <a:ext cx="105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RADAR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783A8321-04C5-143A-D156-F3504153E89D}"/>
              </a:ext>
            </a:extLst>
          </p:cNvPr>
          <p:cNvSpPr txBox="1"/>
          <p:nvPr/>
        </p:nvSpPr>
        <p:spPr>
          <a:xfrm>
            <a:off x="7004022" y="5336841"/>
            <a:ext cx="1380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Malicious</a:t>
            </a:r>
            <a:br>
              <a:rPr lang="en-US" sz="2400" dirty="0"/>
            </a:br>
            <a:r>
              <a:rPr lang="en-US" sz="2400" dirty="0"/>
              <a:t>jammers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619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3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34A6-8137-490D-A70B-EF460553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A932A-10F8-4B47-AD3B-FE985C5F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8BDF8-3DFA-4F19-8555-94B14CB4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61226"/>
            <a:ext cx="9247054" cy="40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8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52463" y="2403936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AFBA-9C9C-4FCD-A6BC-CD16AD09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Excellent Text for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DC84-10F0-43EE-9C2A-2AC80BFD9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825348" cy="4329817"/>
          </a:xfrm>
        </p:spPr>
        <p:txBody>
          <a:bodyPr/>
          <a:lstStyle/>
          <a:p>
            <a:r>
              <a:rPr lang="en-US" dirty="0"/>
              <a:t>This lecture is based on classic text</a:t>
            </a:r>
          </a:p>
          <a:p>
            <a:pPr lvl="1"/>
            <a:r>
              <a:rPr lang="en-US" dirty="0" err="1"/>
              <a:t>Balanis</a:t>
            </a:r>
            <a:r>
              <a:rPr lang="en-US" dirty="0"/>
              <a:t>, “Antenna Theory”</a:t>
            </a:r>
          </a:p>
          <a:p>
            <a:pPr lvl="1"/>
            <a:r>
              <a:rPr lang="en-US" dirty="0"/>
              <a:t>Most of the figures here are from this text</a:t>
            </a:r>
          </a:p>
          <a:p>
            <a:r>
              <a:rPr lang="en-US" dirty="0"/>
              <a:t>If you want to learn more, study the text:</a:t>
            </a:r>
          </a:p>
          <a:p>
            <a:pPr lvl="1"/>
            <a:r>
              <a:rPr lang="en-US" dirty="0"/>
              <a:t>Provides full EM theory view</a:t>
            </a:r>
          </a:p>
          <a:p>
            <a:pPr lvl="1"/>
            <a:r>
              <a:rPr lang="en-US" dirty="0"/>
              <a:t>Many excellent problems and examples</a:t>
            </a:r>
          </a:p>
          <a:p>
            <a:pPr lvl="1"/>
            <a:r>
              <a:rPr lang="en-US" dirty="0"/>
              <a:t>Designed for RF engineers</a:t>
            </a:r>
          </a:p>
          <a:p>
            <a:endParaRPr lang="en-US" dirty="0"/>
          </a:p>
          <a:p>
            <a:r>
              <a:rPr lang="en-US" dirty="0"/>
              <a:t>We will use only a small portion here</a:t>
            </a:r>
          </a:p>
          <a:p>
            <a:r>
              <a:rPr lang="en-US" dirty="0"/>
              <a:t>Take an EM class for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9903-6752-4D48-8B2B-9E93996B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7F77C-3653-42EF-801A-F7B64921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41" y="1326816"/>
            <a:ext cx="3462513" cy="4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DEBE-EA8D-47B1-ADDE-6B05B552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 and Transmission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E480-6D44-4031-A2FE-BE318E184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10058400" cy="2094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lines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waveguides</a:t>
            </a:r>
            <a:r>
              <a:rPr lang="en-US" dirty="0"/>
              <a:t>:  Any structure to guide waves with minimal loss</a:t>
            </a:r>
          </a:p>
          <a:p>
            <a:r>
              <a:rPr lang="en-US" dirty="0"/>
              <a:t>Some texts:</a:t>
            </a:r>
          </a:p>
          <a:p>
            <a:pPr lvl="1"/>
            <a:r>
              <a:rPr lang="en-US" dirty="0"/>
              <a:t>Transmission lines refer to conductors and waveguides to hollow structures</a:t>
            </a:r>
          </a:p>
          <a:p>
            <a:r>
              <a:rPr lang="en-US" dirty="0"/>
              <a:t>Many examples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B003-EFC9-4F0D-920A-095014B6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4098" name="Picture 2" descr="Image result for coaxial cable">
            <a:extLst>
              <a:ext uri="{FF2B5EF4-FFF2-40B4-BE49-F238E27FC236}">
                <a16:creationId xmlns:a16="http://schemas.microsoft.com/office/drawing/2014/main" id="{BE58D2B2-5616-4CF6-8FBA-86AA6488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74" y="3571896"/>
            <a:ext cx="17907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aveguide">
            <a:extLst>
              <a:ext uri="{FF2B5EF4-FFF2-40B4-BE49-F238E27FC236}">
                <a16:creationId xmlns:a16="http://schemas.microsoft.com/office/drawing/2014/main" id="{C2E6A2F8-7BD9-4673-8522-5FEB54FC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3633850"/>
            <a:ext cx="1905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44665C7-8B0C-4D66-9A1F-19F0E3402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726" y="3485930"/>
            <a:ext cx="2461978" cy="14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D9AE0-AF87-4BBF-BFDA-2A27705220A9}"/>
              </a:ext>
            </a:extLst>
          </p:cNvPr>
          <p:cNvSpPr txBox="1"/>
          <p:nvPr/>
        </p:nvSpPr>
        <p:spPr>
          <a:xfrm>
            <a:off x="1589565" y="5343546"/>
            <a:ext cx="140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Coaxial cable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55580-FABD-4990-84A6-B69F4994F589}"/>
              </a:ext>
            </a:extLst>
          </p:cNvPr>
          <p:cNvSpPr txBox="1"/>
          <p:nvPr/>
        </p:nvSpPr>
        <p:spPr>
          <a:xfrm>
            <a:off x="4580847" y="5318720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Waveguide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19FA0-749F-46A1-9A0E-8146AE63995C}"/>
              </a:ext>
            </a:extLst>
          </p:cNvPr>
          <p:cNvSpPr txBox="1"/>
          <p:nvPr/>
        </p:nvSpPr>
        <p:spPr>
          <a:xfrm>
            <a:off x="7671726" y="5041721"/>
            <a:ext cx="2594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Microstrip:  External layer</a:t>
            </a:r>
          </a:p>
          <a:p>
            <a:r>
              <a:rPr lang="en-US" dirty="0" err="1"/>
              <a:t>Stripline</a:t>
            </a:r>
            <a:r>
              <a:rPr lang="en-US" dirty="0"/>
              <a:t>:  Internal layer</a:t>
            </a:r>
          </a:p>
        </p:txBody>
      </p:sp>
    </p:spTree>
    <p:extLst>
      <p:ext uri="{BB962C8B-B14F-4D97-AF65-F5344CB8AC3E}">
        <p14:creationId xmlns:p14="http://schemas.microsoft.com/office/powerpoint/2010/main" val="3585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08155" y="153927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66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CF96-9F52-48DB-B858-6AF507C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998-E0DC-40F4-97AC-05F7A7D0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670" y="1539279"/>
            <a:ext cx="5992009" cy="432981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Transmit antenna</a:t>
            </a:r>
            <a:r>
              <a:rPr lang="en-US" dirty="0"/>
              <a:t>: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Radiates</a:t>
            </a:r>
            <a:r>
              <a:rPr lang="en-US" dirty="0"/>
              <a:t> electromagnetic waves</a:t>
            </a:r>
          </a:p>
          <a:p>
            <a:r>
              <a:rPr lang="en-US" dirty="0"/>
              <a:t>Converts signals:</a:t>
            </a:r>
          </a:p>
          <a:p>
            <a:pPr lvl="1"/>
            <a:r>
              <a:rPr lang="en-US" dirty="0"/>
              <a:t>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guided signals </a:t>
            </a:r>
            <a:r>
              <a:rPr lang="en-US" dirty="0"/>
              <a:t>in transmission lines to</a:t>
            </a:r>
          </a:p>
          <a:p>
            <a:pPr lvl="1"/>
            <a:r>
              <a:rPr lang="en-US" dirty="0"/>
              <a:t>To radiation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 space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Receive antenna:  Collects </a:t>
            </a:r>
            <a:r>
              <a:rPr lang="en-US" dirty="0">
                <a:solidFill>
                  <a:schemeClr val="tx1"/>
                </a:solidFill>
              </a:rPr>
              <a:t>EM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68F3-74B7-4F50-88E9-B40E4C7C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BCCBD-8326-449A-A23B-2DA63815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65" y="1539279"/>
            <a:ext cx="3715321" cy="4065455"/>
          </a:xfrm>
          <a:prstGeom prst="rect">
            <a:avLst/>
          </a:prstGeom>
        </p:spPr>
      </p:pic>
      <p:pic>
        <p:nvPicPr>
          <p:cNvPr id="5122" name="Picture 2" descr="Image result for usrp antenna">
            <a:extLst>
              <a:ext uri="{FF2B5EF4-FFF2-40B4-BE49-F238E27FC236}">
                <a16:creationId xmlns:a16="http://schemas.microsoft.com/office/drawing/2014/main" id="{1F992590-356C-44A5-8CFC-82482C81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70" y="3704187"/>
            <a:ext cx="3638550" cy="194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9F613-F44E-4244-B38A-2E2453687839}"/>
              </a:ext>
            </a:extLst>
          </p:cNvPr>
          <p:cNvSpPr txBox="1"/>
          <p:nvPr/>
        </p:nvSpPr>
        <p:spPr>
          <a:xfrm>
            <a:off x="9004152" y="4044875"/>
            <a:ext cx="229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USRP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four</a:t>
            </a:r>
            <a:r>
              <a:rPr lang="es-ES" dirty="0"/>
              <a:t> vertical antenas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1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Radiation patterns are often given in spherical coordinates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 coordinates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]: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Azimuth</a:t>
                </a:r>
                <a:r>
                  <a:rPr lang="en-US" dirty="0"/>
                  <a:t>, counter-clockwise angle in xy 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 Inclination</a:t>
                </a:r>
                <a:r>
                  <a:rPr lang="en-US" dirty="0"/>
                  <a:t> angle from z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Radius</a:t>
                </a:r>
                <a:r>
                  <a:rPr lang="en-US" dirty="0"/>
                  <a:t> from origin</a:t>
                </a:r>
              </a:p>
              <a:p>
                <a:r>
                  <a:rPr lang="en-US" dirty="0"/>
                  <a:t>Wireless sometimes 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elevation form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Measures angle from xy-plane</a:t>
                </a:r>
              </a:p>
              <a:p>
                <a:pPr lvl="1"/>
                <a:r>
                  <a:rPr lang="en-US" dirty="0"/>
                  <a:t>Most antenna and math texts use polar form</a:t>
                </a:r>
              </a:p>
              <a:p>
                <a:pPr lvl="1"/>
                <a:r>
                  <a:rPr lang="en-US" dirty="0"/>
                  <a:t>But MATLAB antenna toolbox uses elevation form</a:t>
                </a:r>
              </a:p>
              <a:p>
                <a:r>
                  <a:rPr lang="en-US" dirty="0"/>
                  <a:t>Remember right hand rule!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  <a:blipFill>
                <a:blip r:embed="rId2"/>
                <a:stretch>
                  <a:fillRect l="-2339" t="-1549" r="-2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65171-4A78-4891-9DEC-335619B1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488" y="4498872"/>
            <a:ext cx="1910885" cy="133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/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Spherical (polar form)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Cartesian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blipFill>
                <a:blip r:embed="rId4"/>
                <a:stretch>
                  <a:fillRect l="-12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F195709-815D-48C6-8364-6AADC19ED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796" y="4579349"/>
            <a:ext cx="2245987" cy="10872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B0268E-769A-4745-A164-31E893B9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73" y="1792808"/>
            <a:ext cx="2286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22CCF-A411-4749-8E02-E8D8381D8E59}"/>
              </a:ext>
            </a:extLst>
          </p:cNvPr>
          <p:cNvSpPr txBox="1"/>
          <p:nvPr/>
        </p:nvSpPr>
        <p:spPr>
          <a:xfrm>
            <a:off x="9489640" y="1453709"/>
            <a:ext cx="18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coordinates</a:t>
            </a:r>
          </a:p>
        </p:txBody>
      </p:sp>
    </p:spTree>
    <p:extLst>
      <p:ext uri="{BB962C8B-B14F-4D97-AF65-F5344CB8AC3E}">
        <p14:creationId xmlns:p14="http://schemas.microsoft.com/office/powerpoint/2010/main" val="16399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695C-FCEF-09F0-05E2-C0ADD002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Vector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91E27-7527-E2A8-2059-6772EE937A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257723" cy="4329817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vector field</a:t>
                </a:r>
                <a:r>
                  <a:rPr lang="en-US" dirty="0"/>
                  <a:t>:  vector function of space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dirty="0"/>
                  <a:t>In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spherical coordinates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also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the unit vectors</a:t>
                </a:r>
              </a:p>
              <a:p>
                <a:r>
                  <a:rPr lang="en-US" dirty="0"/>
                  <a:t>Orthogonal transformation: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91E27-7527-E2A8-2059-6772EE937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257723" cy="4329817"/>
              </a:xfrm>
              <a:blipFill>
                <a:blip r:embed="rId2"/>
                <a:stretch>
                  <a:fillRect l="-201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5E5A3-9201-0883-3AE8-55088109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493B2E-AD26-5822-56A7-A3AE7002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275" y="1576292"/>
            <a:ext cx="3381549" cy="37054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700283-96CE-15E6-5867-C0FFD3918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37" y="4338603"/>
            <a:ext cx="5200917" cy="13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07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94AF-7CDF-4772-AE0C-CC6AE2C92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6251787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Conversion between spherical and cartesian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Conversion to a coordinate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C19D-0594-4D44-9F0E-ECB35E59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150" y="1857375"/>
            <a:ext cx="3019425" cy="314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59C13-21AC-4203-8586-9F58056F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92" y="1903962"/>
            <a:ext cx="4298634" cy="1876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1ADEB-2A7C-4220-9223-E5313F019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92" y="4202104"/>
            <a:ext cx="34671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CA78-D41E-3814-208B-F958CFE1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Fields from an Infinitesimal Current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D70BF-907F-D17C-A0D0-52F46D331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478270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infinitesimal dipole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Current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at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can be shown that in the far-field (see Balanis):</a:t>
                </a:r>
              </a:p>
              <a:p>
                <a:pPr lvl="1"/>
                <a:r>
                  <a:rPr lang="en-US" dirty="0"/>
                  <a:t>Magnetic field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𝑘𝑟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(direction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1"/>
                <a:r>
                  <a:rPr lang="en-US" dirty="0"/>
                  <a:t>Electric field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 </a:t>
                </a:r>
                <a:r>
                  <a:rPr lang="en-US" dirty="0"/>
                  <a:t>(direction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Poynting vector: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inclination angle in above formulae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decay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are tangent to the sphere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decays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is outward normal to the sphere</a:t>
                </a:r>
              </a:p>
              <a:p>
                <a:r>
                  <a:rPr lang="en-US" dirty="0"/>
                  <a:t> The fields for any antenna:</a:t>
                </a:r>
              </a:p>
              <a:p>
                <a:pPr lvl="1"/>
                <a:r>
                  <a:rPr lang="en-US" dirty="0"/>
                  <a:t>Can be computed by integrating the current density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D70BF-907F-D17C-A0D0-52F46D331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478270" cy="4329817"/>
              </a:xfrm>
              <a:blipFill>
                <a:blip r:embed="rId2"/>
                <a:stretch>
                  <a:fillRect l="-2070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F960F-FF69-2CBD-4359-929607FD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970AF-BAAD-4E1C-C347-E501888E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31"/>
          <a:stretch/>
        </p:blipFill>
        <p:spPr>
          <a:xfrm>
            <a:off x="8774126" y="1499923"/>
            <a:ext cx="2172401" cy="1783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A4605A-465F-7FC5-C61B-513244EB1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483" y="3369817"/>
            <a:ext cx="374384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59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73FC-C386-4940-93FA-1B3C2BB7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88B8-03C0-45FB-94E0-FEEDDF6B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</a:t>
            </a:r>
            <a:r>
              <a:rPr lang="en-US" dirty="0"/>
              <a:t>antenna radiation typically shown via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Value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scalar</a:t>
            </a:r>
            <a:r>
              <a:rPr lang="en-US" dirty="0"/>
              <a:t> as a function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position</a:t>
            </a:r>
          </a:p>
          <a:p>
            <a:pPr lvl="1"/>
            <a:r>
              <a:rPr lang="en-US" dirty="0"/>
              <a:t>Antenna usually at origin</a:t>
            </a:r>
          </a:p>
          <a:p>
            <a:pPr lvl="1"/>
            <a:r>
              <a:rPr lang="en-US" dirty="0"/>
              <a:t>Orientation of the antenna is important</a:t>
            </a:r>
          </a:p>
          <a:p>
            <a:r>
              <a:rPr lang="en-US" dirty="0"/>
              <a:t>Many possible quantities:  </a:t>
            </a:r>
          </a:p>
          <a:p>
            <a:pPr lvl="1"/>
            <a:r>
              <a:rPr lang="en-US" dirty="0"/>
              <a:t>Power, electric field, …</a:t>
            </a:r>
          </a:p>
          <a:p>
            <a:pPr lvl="1"/>
            <a:r>
              <a:rPr lang="en-US" dirty="0"/>
              <a:t>Normalized or un-normalized</a:t>
            </a:r>
          </a:p>
          <a:p>
            <a:pPr lvl="1"/>
            <a:r>
              <a:rPr lang="en-US" dirty="0"/>
              <a:t>Can be 2D or 3D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8098A-630F-4A6A-98F4-F83EBE5F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481CE-2F14-44A2-9698-2E57B143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38" y="1688305"/>
            <a:ext cx="2073726" cy="348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0FE4B-28C0-4812-8D16-F32C826E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2" y="1988342"/>
            <a:ext cx="3447952" cy="288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145FC-4502-4241-86B9-3EC1D80B1F0A}"/>
              </a:ext>
            </a:extLst>
          </p:cNvPr>
          <p:cNvSpPr txBox="1"/>
          <p:nvPr/>
        </p:nvSpPr>
        <p:spPr>
          <a:xfrm>
            <a:off x="10055147" y="549976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19D8B-38A2-4D22-9B6B-9675BAC405B2}"/>
              </a:ext>
            </a:extLst>
          </p:cNvPr>
          <p:cNvSpPr txBox="1"/>
          <p:nvPr/>
        </p:nvSpPr>
        <p:spPr>
          <a:xfrm>
            <a:off x="7181725" y="548455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6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CA7EE-2BFE-7BB0-9BF5-A889022A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1AA89-D75A-8898-B435-E5EC6FA9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9E62E-2ED9-E747-D45E-BAB4C9A722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infinitesimal current source contributes Poynting vector: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Integrating the currents across the antenna we have (in far-field):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radiation density</a:t>
                </a:r>
              </a:p>
              <a:p>
                <a:pPr lvl="1"/>
                <a:r>
                  <a:rPr lang="en-US" dirty="0"/>
                  <a:t>Power radiating outward from the sphere</a:t>
                </a:r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a function of 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9E62E-2ED9-E747-D45E-BAB4C9A722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61261-12D4-45FE-DDE1-B3903116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26421-6B56-B8B3-C439-68F7BBE75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796" y="21352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E179-5BE9-4D40-9ABB-275C6685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Radians</a:t>
            </a:r>
            <a:r>
              <a:rPr lang="es-ES" dirty="0"/>
              <a:t> and </a:t>
            </a:r>
            <a:r>
              <a:rPr lang="es-ES" dirty="0" err="1"/>
              <a:t>Steradians</a:t>
            </a:r>
            <a:r>
              <a:rPr lang="es-E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Radian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Circle of radius one</a:t>
                </a:r>
              </a:p>
              <a:p>
                <a:pPr lvl="1"/>
                <a:r>
                  <a:rPr lang="en-US" dirty="0"/>
                  <a:t>Angle for unit length on circumference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radians in the circle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Steradian</a:t>
                </a:r>
              </a:p>
              <a:p>
                <a:pPr lvl="1"/>
                <a:r>
                  <a:rPr lang="en-US" dirty="0"/>
                  <a:t>Defined on sphere of radius one</a:t>
                </a:r>
              </a:p>
              <a:p>
                <a:pPr lvl="1"/>
                <a:r>
                  <a:rPr lang="en-US" dirty="0"/>
                  <a:t>Angles corresponding to unit area on surface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sr in the sphere</a:t>
                </a:r>
              </a:p>
              <a:p>
                <a:r>
                  <a:rPr lang="en-US" dirty="0"/>
                  <a:t>Infinitesimal area and solid angle:</a:t>
                </a:r>
              </a:p>
              <a:p>
                <a:pPr marL="201168" lvl="1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Note: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inclination angle not elevation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  <a:blipFill>
                <a:blip r:embed="rId2"/>
                <a:stretch>
                  <a:fillRect l="-254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1177C-987B-4EDE-9EA9-D8918D9F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D0049-2B79-478C-A585-7A0D85EE4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36"/>
          <a:stretch/>
        </p:blipFill>
        <p:spPr>
          <a:xfrm>
            <a:off x="6849004" y="1539279"/>
            <a:ext cx="3438525" cy="1654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60219-39F8-4D5C-B7C7-89061D81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875" y="4477853"/>
            <a:ext cx="2740233" cy="635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F18113-F8D7-481B-8E60-D7AFCC28F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108" y="4537853"/>
            <a:ext cx="2577154" cy="635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7F890-8D52-4551-98E7-2CBF91B51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55"/>
          <a:stretch/>
        </p:blipFill>
        <p:spPr>
          <a:xfrm>
            <a:off x="6893341" y="3406424"/>
            <a:ext cx="3438525" cy="26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Intensity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Also 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intensity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Watts per </a:t>
                </a:r>
                <a:r>
                  <a:rPr lang="en-US" dirty="0"/>
                  <a:t>solid angle: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𝑠𝑟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</a:t>
                </a:r>
                <a:r>
                  <a:rPr lang="en-US" dirty="0"/>
                  <a:t>n far field, radiation pattern typically decays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this case,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Only depends on angular position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Does not depend on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Radiated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Total radiated power</a:t>
                </a:r>
                <a:r>
                  <a:rPr lang="en-US" dirty="0"/>
                  <a:t>:   </a:t>
                </a:r>
                <a:br>
                  <a:rPr lang="es-E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𝑈𝑑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is Watts</a:t>
                </a:r>
              </a:p>
              <a:p>
                <a:pPr lvl="1"/>
                <a:r>
                  <a:rPr lang="en-US" dirty="0"/>
                  <a:t>Note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term!  Angle here is elevation angle not polar angle</a:t>
                </a: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Typically measured in dBm or </a:t>
                </a:r>
                <a:r>
                  <a:rPr lang="en-US" b="0" dirty="0" err="1"/>
                  <a:t>dBW</a:t>
                </a:r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dBm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mW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dB</m:t>
                        </m:r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Power relative to </a:t>
                </a:r>
                <a:r>
                  <a:rPr lang="en-US" dirty="0" err="1"/>
                  <a:t>mW</a:t>
                </a:r>
                <a:r>
                  <a:rPr lang="en-US" dirty="0"/>
                  <a:t> or 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1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Forces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closely related forces: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Electric</a:t>
                </a:r>
                <a:r>
                  <a:rPr lang="en-US" sz="2000" dirty="0"/>
                  <a:t>:  Forces between charged particles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Magnetic</a:t>
                </a:r>
                <a:r>
                  <a:rPr lang="en-US" sz="2000" dirty="0"/>
                  <a:t>:  Forces between moving charged particles</a:t>
                </a:r>
              </a:p>
              <a:p>
                <a:pPr lvl="1"/>
                <a:endParaRPr lang="en-US" sz="2200" dirty="0"/>
              </a:p>
              <a:p>
                <a:r>
                  <a:rPr lang="en-US" sz="2200" dirty="0"/>
                  <a:t>EM forces operate at a distance</a:t>
                </a:r>
              </a:p>
              <a:p>
                <a:pPr lvl="1"/>
                <a:r>
                  <a:rPr lang="en-US" sz="2000" dirty="0"/>
                  <a:t>Current in one location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current in another location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dirty="0"/>
                  <a:t>Enables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communication</a:t>
                </a:r>
              </a:p>
              <a:p>
                <a:pPr lvl="1"/>
                <a:r>
                  <a:rPr lang="en-US" sz="2000" dirty="0"/>
                  <a:t>Modulate current at a TX </a:t>
                </a:r>
              </a:p>
              <a:p>
                <a:pPr lvl="1"/>
                <a:r>
                  <a:rPr lang="en-US" sz="2000" dirty="0"/>
                  <a:t>Currents create EM fields in space</a:t>
                </a:r>
              </a:p>
              <a:p>
                <a:pPr lvl="1"/>
                <a:r>
                  <a:rPr lang="en-US" sz="2000" dirty="0"/>
                  <a:t>Detect modulation at a RX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576" t="-1549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C357A5BC-9C97-4631-9703-90D0F2DA5C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38" y="2079916"/>
            <a:ext cx="2991277" cy="247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8E731B-4BA2-4977-9C73-62A82594E4B1}"/>
              </a:ext>
            </a:extLst>
          </p:cNvPr>
          <p:cNvGrpSpPr/>
          <p:nvPr/>
        </p:nvGrpSpPr>
        <p:grpSpPr>
          <a:xfrm>
            <a:off x="7249487" y="2624268"/>
            <a:ext cx="417102" cy="2353640"/>
            <a:chOff x="7249487" y="2624268"/>
            <a:chExt cx="417102" cy="2353640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4EFAE652-C1E1-4062-9AC0-CCA8F44BE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41202" y="2624268"/>
              <a:ext cx="233671" cy="171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F0448-A10B-470F-8714-8AC7068C3C56}"/>
                </a:ext>
              </a:extLst>
            </p:cNvPr>
            <p:cNvSpPr txBox="1"/>
            <p:nvPr/>
          </p:nvSpPr>
          <p:spPr>
            <a:xfrm>
              <a:off x="7249487" y="460857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4D472B-BE3A-4670-8CA5-B0447F48F2D8}"/>
              </a:ext>
            </a:extLst>
          </p:cNvPr>
          <p:cNvGrpSpPr/>
          <p:nvPr/>
        </p:nvGrpSpPr>
        <p:grpSpPr>
          <a:xfrm>
            <a:off x="11275224" y="2570256"/>
            <a:ext cx="429926" cy="2427726"/>
            <a:chOff x="11275224" y="2570256"/>
            <a:chExt cx="429926" cy="2427726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08825FBB-1A89-46FE-ACAF-50CFA1C0F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275224" y="2570256"/>
              <a:ext cx="233671" cy="171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6821F7-CF06-44DB-978B-ED62D10A81B5}"/>
                </a:ext>
              </a:extLst>
            </p:cNvPr>
            <p:cNvSpPr txBox="1"/>
            <p:nvPr/>
          </p:nvSpPr>
          <p:spPr>
            <a:xfrm>
              <a:off x="11275224" y="4628650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111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50D3-EC15-4C08-B687-F9840B4A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DCDEF-8F94-40D4-9260-1B28CC6C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Problem:</a:t>
                </a:r>
                <a:r>
                  <a:rPr lang="en-US" dirty="0"/>
                  <a:t>  Total radiated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dirty="0"/>
                  <a:t> dBm</a:t>
                </a:r>
              </a:p>
              <a:p>
                <a:pPr lvl="1"/>
                <a:r>
                  <a:rPr lang="en-US" dirty="0"/>
                  <a:t>Assume power is uniformly radiated</a:t>
                </a:r>
              </a:p>
              <a:p>
                <a:pPr lvl="1"/>
                <a:r>
                  <a:rPr lang="en-US" dirty="0"/>
                  <a:t>At distance of 2 km, what is the power that strikes a 1 cm x 2 cm surface?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Since power is uniform, radiation density is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RX power in small area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Area in m^2,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dB scale: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=30+10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(2000)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=−84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DCDEF-8F94-40D4-9260-1B28CC6C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8AC1-D568-4A07-9B6E-DF44362D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50B15-183E-4D42-B002-20AA690B22F2}"/>
              </a:ext>
            </a:extLst>
          </p:cNvPr>
          <p:cNvGrpSpPr/>
          <p:nvPr/>
        </p:nvGrpSpPr>
        <p:grpSpPr>
          <a:xfrm>
            <a:off x="7160099" y="2921220"/>
            <a:ext cx="4213500" cy="803058"/>
            <a:chOff x="7160099" y="2921220"/>
            <a:chExt cx="4213500" cy="803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4E26DE-5508-4D44-9269-3A27E8B6F323}"/>
                </a:ext>
              </a:extLst>
            </p:cNvPr>
            <p:cNvSpPr/>
            <p:nvPr/>
          </p:nvSpPr>
          <p:spPr>
            <a:xfrm>
              <a:off x="9754889" y="3152105"/>
              <a:ext cx="238259" cy="27689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87CEB5-F159-49B4-81AF-BDBBAB44D929}"/>
                </a:ext>
              </a:extLst>
            </p:cNvPr>
            <p:cNvSpPr/>
            <p:nvPr/>
          </p:nvSpPr>
          <p:spPr>
            <a:xfrm>
              <a:off x="7630733" y="3226159"/>
              <a:ext cx="122350" cy="12878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5BF62A-F867-4AC1-900F-ABBBCEA8F5C3}"/>
                </a:ext>
              </a:extLst>
            </p:cNvPr>
            <p:cNvCxnSpPr>
              <a:stCxn id="6" idx="6"/>
              <a:endCxn id="5" idx="1"/>
            </p:cNvCxnSpPr>
            <p:nvPr/>
          </p:nvCxnSpPr>
          <p:spPr>
            <a:xfrm>
              <a:off x="7753083" y="3290553"/>
              <a:ext cx="2001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A3C66F-83C1-4DB1-8493-F4764D7800AD}"/>
                    </a:ext>
                  </a:extLst>
                </p:cNvPr>
                <p:cNvSpPr txBox="1"/>
                <p:nvPr/>
              </p:nvSpPr>
              <p:spPr>
                <a:xfrm>
                  <a:off x="8154924" y="2921220"/>
                  <a:ext cx="10736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2 km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A3C66F-83C1-4DB1-8493-F4764D780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924" y="2921220"/>
                  <a:ext cx="1073627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r="-340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516AC7-DF6E-49FA-92FF-025BD29F6FA8}"/>
                    </a:ext>
                  </a:extLst>
                </p:cNvPr>
                <p:cNvSpPr txBox="1"/>
                <p:nvPr/>
              </p:nvSpPr>
              <p:spPr>
                <a:xfrm>
                  <a:off x="7160099" y="3354946"/>
                  <a:ext cx="1531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a14:m>
                  <a:r>
                    <a:rPr lang="en-US" dirty="0"/>
                    <a:t> dBm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516AC7-DF6E-49FA-92FF-025BD29F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99" y="3354946"/>
                  <a:ext cx="1531638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78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9642C8-3DF5-451D-AE06-822BED292B1D}"/>
                    </a:ext>
                  </a:extLst>
                </p:cNvPr>
                <p:cNvSpPr txBox="1"/>
                <p:nvPr/>
              </p:nvSpPr>
              <p:spPr>
                <a:xfrm>
                  <a:off x="10095942" y="3105886"/>
                  <a:ext cx="12776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cm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9642C8-3DF5-451D-AE06-822BED292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5942" y="3105886"/>
                  <a:ext cx="12776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21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Antenna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Isotropic antenna</a:t>
                </a:r>
                <a:r>
                  <a:rPr lang="en-US" dirty="0"/>
                  <a:t>:  Radiates uniformly in all directions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Radiation density and intensity are uniform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Radiation density: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Radiation intensity: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dirty="0"/>
                  <a:t>Do not depend on angles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Mostly theoretical construct:</a:t>
                </a:r>
              </a:p>
              <a:p>
                <a:pPr lvl="1"/>
                <a:r>
                  <a:rPr lang="en-US" dirty="0"/>
                  <a:t>Most real antennas have some “directivity”</a:t>
                </a:r>
              </a:p>
              <a:p>
                <a:r>
                  <a:rPr lang="en-US" dirty="0"/>
                  <a:t>In fact, there can be no coherent (linearly polarized) isotropic radiator</a:t>
                </a:r>
              </a:p>
              <a:p>
                <a:pPr lvl="1"/>
                <a:r>
                  <a:rPr lang="en-US" dirty="0"/>
                  <a:t>E-field would be always tangent to sphere</a:t>
                </a:r>
              </a:p>
              <a:p>
                <a:pPr lvl="1"/>
                <a:r>
                  <a:rPr lang="en-US" dirty="0"/>
                  <a:t>Such an E-field would have to go to zero in at least one point</a:t>
                </a:r>
                <a:br>
                  <a:rPr lang="en-US" dirty="0"/>
                </a:br>
                <a:r>
                  <a:rPr lang="en-US" dirty="0"/>
                  <a:t>(“Hairy Ball Theorem”)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487249" y="1704205"/>
            <a:ext cx="285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pattern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C1F5B2-79E3-4B5B-B06C-5857E1A6FA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2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0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Most real antennas concentrate power in certain angles</a:t>
                </a:r>
              </a:p>
              <a:p>
                <a:pPr lvl="1"/>
                <a:r>
                  <a:rPr lang="en-US" dirty="0"/>
                  <a:t>They are non-isotropic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directivity</a:t>
                </a:r>
                <a:r>
                  <a:rPr lang="en-US" dirty="0"/>
                  <a:t>: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[dimensionless]</a:t>
                </a:r>
              </a:p>
              <a:p>
                <a:pPr lvl="1"/>
                <a:r>
                  <a:rPr lang="en-US" dirty="0"/>
                  <a:t>Measures power at an angle relative to average</a:t>
                </a:r>
              </a:p>
              <a:p>
                <a:pPr lvl="1"/>
                <a:r>
                  <a:rPr lang="en-US" dirty="0"/>
                  <a:t>Average in linear domain is one</a:t>
                </a:r>
              </a:p>
              <a:p>
                <a:pPr lvl="1"/>
                <a:r>
                  <a:rPr lang="en-US" dirty="0"/>
                  <a:t>For isotropic antenna,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 directivity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Directivity in direction with maximum power</a:t>
                </a:r>
              </a:p>
              <a:p>
                <a:r>
                  <a:rPr lang="en-US" dirty="0"/>
                  <a:t>Typically measured in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lvl="1"/>
                <a:r>
                  <a:rPr lang="en-US" dirty="0"/>
                  <a:t>dB relative to isotropic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𝑑𝐵𝑖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1C28A-88B4-4CE1-B519-C2D4BCDE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598" y="1573867"/>
            <a:ext cx="2109989" cy="1632546"/>
          </a:xfrm>
          <a:prstGeom prst="rect">
            <a:avLst/>
          </a:prstGeom>
        </p:spPr>
      </p:pic>
      <p:pic>
        <p:nvPicPr>
          <p:cNvPr id="1026" name="Picture 2" descr="Image result for antenna pattern horn">
            <a:extLst>
              <a:ext uri="{FF2B5EF4-FFF2-40B4-BE49-F238E27FC236}">
                <a16:creationId xmlns:a16="http://schemas.microsoft.com/office/drawing/2014/main" id="{FF0F9891-ABEC-4466-9729-97D72957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33" y="3360890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128000" y="1539279"/>
            <a:ext cx="292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antenna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03AF7-8A60-4F07-A96D-D9E3CD42D894}"/>
              </a:ext>
            </a:extLst>
          </p:cNvPr>
          <p:cNvSpPr txBox="1"/>
          <p:nvPr/>
        </p:nvSpPr>
        <p:spPr>
          <a:xfrm>
            <a:off x="8226737" y="5366365"/>
            <a:ext cx="293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Horn antenna with directivity</a:t>
            </a:r>
          </a:p>
        </p:txBody>
      </p:sp>
    </p:spTree>
    <p:extLst>
      <p:ext uri="{BB962C8B-B14F-4D97-AF65-F5344CB8AC3E}">
        <p14:creationId xmlns:p14="http://schemas.microsoft.com/office/powerpoint/2010/main" val="19873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E517-F3BE-49DA-AD41-C44FA14C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Gain and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antennas have losses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efficiency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Radiated to input power in TX mode</a:t>
                </a:r>
              </a:p>
              <a:p>
                <a:pPr lvl="1"/>
                <a:r>
                  <a:rPr lang="en-US" dirty="0"/>
                  <a:t>Remaining power is lost in heat in the antenna</a:t>
                </a:r>
              </a:p>
              <a:p>
                <a:pPr lvl="1"/>
                <a:r>
                  <a:rPr lang="en-US" dirty="0"/>
                  <a:t>Losses in the conductor and dielectric</a:t>
                </a:r>
              </a:p>
              <a:p>
                <a:r>
                  <a:rPr lang="en-US" dirty="0"/>
                  <a:t>Lossless antenna: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gain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Radiation intensity per unit input power</a:t>
                </a:r>
              </a:p>
              <a:p>
                <a:pPr lvl="1"/>
                <a:r>
                  <a:rPr lang="en-US" dirty="0"/>
                  <a:t>For losses antennas, gain = directivity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  <a:blipFill>
                <a:blip r:embed="rId2"/>
                <a:stretch>
                  <a:fillRect l="-262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DEE0E-DD68-413F-B2EE-12728343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17CD9-FFD5-4850-91E7-2E1AD5BB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061" b="8284"/>
          <a:stretch/>
        </p:blipFill>
        <p:spPr>
          <a:xfrm>
            <a:off x="7316258" y="1630891"/>
            <a:ext cx="3449152" cy="3546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/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Radiated power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blipFill>
                <a:blip r:embed="rId4"/>
                <a:stretch>
                  <a:fillRect l="-136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A8C0DB41-AA81-4945-99C1-6DF2EA2E6660}"/>
              </a:ext>
            </a:extLst>
          </p:cNvPr>
          <p:cNvSpPr/>
          <p:nvPr/>
        </p:nvSpPr>
        <p:spPr>
          <a:xfrm rot="16200000">
            <a:off x="8722033" y="4034881"/>
            <a:ext cx="181186" cy="71355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D7E0CAF-2A32-4B5A-B79A-FC7D144F6FB5}"/>
              </a:ext>
            </a:extLst>
          </p:cNvPr>
          <p:cNvSpPr/>
          <p:nvPr/>
        </p:nvSpPr>
        <p:spPr>
          <a:xfrm rot="16200000">
            <a:off x="10447567" y="4028542"/>
            <a:ext cx="181187" cy="1070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/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Input power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blipFill>
                <a:blip r:embed="rId5"/>
                <a:stretch>
                  <a:fillRect l="-1685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90A331-78CB-4C35-B286-E202748A8EDB}"/>
              </a:ext>
            </a:extLst>
          </p:cNvPr>
          <p:cNvSpPr txBox="1"/>
          <p:nvPr/>
        </p:nvSpPr>
        <p:spPr>
          <a:xfrm>
            <a:off x="9452592" y="3349294"/>
            <a:ext cx="1135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Losses</a:t>
            </a:r>
            <a:r>
              <a:rPr lang="es-ES" sz="1400" dirty="0"/>
              <a:t> / </a:t>
            </a:r>
            <a:r>
              <a:rPr lang="es-ES" sz="1400" dirty="0" err="1"/>
              <a:t>heat</a:t>
            </a:r>
            <a:endParaRPr lang="en-US" sz="1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F8ECAD-FE1A-4352-846C-C84CFE0C4283}"/>
              </a:ext>
            </a:extLst>
          </p:cNvPr>
          <p:cNvCxnSpPr/>
          <p:nvPr/>
        </p:nvCxnSpPr>
        <p:spPr>
          <a:xfrm>
            <a:off x="8905727" y="3657071"/>
            <a:ext cx="0" cy="13721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7507-48C5-4961-9C38-B98E79D7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Toolbox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A0C8-CFC6-4870-91F1-D313D37F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5235787" cy="4329817"/>
          </a:xfrm>
        </p:spPr>
        <p:txBody>
          <a:bodyPr>
            <a:normAutofit/>
          </a:bodyPr>
          <a:lstStyle/>
          <a:p>
            <a:r>
              <a:rPr lang="en-US" dirty="0"/>
              <a:t>Powerful routines for:</a:t>
            </a:r>
          </a:p>
          <a:p>
            <a:pPr lvl="1"/>
            <a:r>
              <a:rPr lang="en-US" dirty="0"/>
              <a:t>Design and analysis of antennas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Supports many antennas</a:t>
            </a:r>
          </a:p>
          <a:p>
            <a:pPr lvl="1"/>
            <a:r>
              <a:rPr lang="en-US" dirty="0"/>
              <a:t>Accurate EM modeling</a:t>
            </a:r>
          </a:p>
          <a:p>
            <a:pPr lvl="1"/>
            <a:r>
              <a:rPr lang="en-US" dirty="0"/>
              <a:t>Nice visualization tools</a:t>
            </a:r>
          </a:p>
          <a:p>
            <a:pPr lvl="1"/>
            <a:r>
              <a:rPr lang="en-US" dirty="0"/>
              <a:t>Simple to use</a:t>
            </a:r>
          </a:p>
          <a:p>
            <a:r>
              <a:rPr lang="en-US" dirty="0"/>
              <a:t>Also, free to NYU students</a:t>
            </a:r>
          </a:p>
          <a:p>
            <a:pPr lvl="1"/>
            <a:r>
              <a:rPr lang="en-US" dirty="0"/>
              <a:t>Just download it with MATLAB </a:t>
            </a:r>
          </a:p>
          <a:p>
            <a:r>
              <a:rPr lang="en-US" dirty="0"/>
              <a:t>But…very slow for complex antennas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51AA-DB4E-40EF-98AC-F0A85CDF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26FF9-0CBC-4C3A-8093-3D10AEC2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62" y="1475847"/>
            <a:ext cx="3951471" cy="2721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BD5C8-288C-4667-9F89-0A0A8AC3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45" y="4253182"/>
            <a:ext cx="5522172" cy="15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98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MATLAB:  Dipole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MATLAB has powerful tools for calculating antenna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A7149-C88B-43A7-AFFA-1D1E9B5B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4" y="2295129"/>
            <a:ext cx="2277982" cy="2538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3D6C7-E83B-4E30-ABE2-67380D8F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66" y="2295129"/>
            <a:ext cx="317500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38096-79E0-4679-B157-C2CA33C0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32" y="2280182"/>
            <a:ext cx="3000279" cy="2025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3FE4B-EBD4-4DA8-AC3C-B8CE9C5A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815" y="5004395"/>
            <a:ext cx="1906586" cy="622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C7A2E-F527-45F6-A4F0-56314F26B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249" y="5004395"/>
            <a:ext cx="3031123" cy="5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1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Microstrip Patch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A more complex antenna</a:t>
            </a:r>
          </a:p>
          <a:p>
            <a:r>
              <a:rPr lang="en-US" dirty="0"/>
              <a:t>Many other parameters</a:t>
            </a:r>
          </a:p>
          <a:p>
            <a:pPr lvl="1"/>
            <a:r>
              <a:rPr lang="en-US" dirty="0"/>
              <a:t>Substrate selection (e.g. FR4, Rogers)</a:t>
            </a:r>
          </a:p>
          <a:p>
            <a:pPr lvl="1"/>
            <a:r>
              <a:rPr lang="en-US" dirty="0"/>
              <a:t>Shapes, notches,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4FCFF-C40D-4CBF-8850-40B4AE96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88" y="1831576"/>
            <a:ext cx="4613615" cy="338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AAFCC-8DC4-40B6-97DF-02BCBFC4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72" y="3025771"/>
            <a:ext cx="4803054" cy="29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193822"/>
          </a:xfrm>
        </p:spPr>
        <p:txBody>
          <a:bodyPr>
            <a:normAutofit/>
          </a:bodyPr>
          <a:lstStyle/>
          <a:p>
            <a:r>
              <a:rPr lang="en-US" dirty="0"/>
              <a:t>For complex antennas:</a:t>
            </a:r>
          </a:p>
          <a:p>
            <a:pPr lvl="1"/>
            <a:r>
              <a:rPr lang="en-US" dirty="0"/>
              <a:t>MATLAB antenna toolbox is often too slow</a:t>
            </a:r>
          </a:p>
          <a:p>
            <a:pPr lvl="1"/>
            <a:r>
              <a:rPr lang="en-US" dirty="0"/>
              <a:t>Cannot handle packaging, covers, obstacles, …</a:t>
            </a:r>
          </a:p>
          <a:p>
            <a:pPr lvl="1"/>
            <a:r>
              <a:rPr lang="en-US" dirty="0"/>
              <a:t>Need other tools (e.g. </a:t>
            </a:r>
            <a:r>
              <a:rPr lang="en-US" dirty="0" err="1"/>
              <a:t>Ansoft</a:t>
            </a:r>
            <a:r>
              <a:rPr lang="en-US" dirty="0"/>
              <a:t> HFSS and CST)</a:t>
            </a:r>
          </a:p>
          <a:p>
            <a:r>
              <a:rPr lang="en-US" dirty="0"/>
              <a:t>Use MATLAB custom antenna object</a:t>
            </a:r>
          </a:p>
          <a:p>
            <a:pPr lvl="1"/>
            <a:r>
              <a:rPr lang="en-US" dirty="0"/>
              <a:t>Store offline computed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6D78C-7845-4E1C-A8D5-E9DB5083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96" y="3945566"/>
            <a:ext cx="4486275" cy="187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5EA38-9B43-4DB3-B2CC-64D0950D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31" y="3641464"/>
            <a:ext cx="2951229" cy="2252629"/>
          </a:xfrm>
          <a:prstGeom prst="rect">
            <a:avLst/>
          </a:prstGeom>
        </p:spPr>
      </p:pic>
      <p:pic>
        <p:nvPicPr>
          <p:cNvPr id="2050" name="Picture 2" descr="Chip (top and bottom) and slot (sides) array antennas placed in a phone with metal housing.">
            <a:extLst>
              <a:ext uri="{FF2B5EF4-FFF2-40B4-BE49-F238E27FC236}">
                <a16:creationId xmlns:a16="http://schemas.microsoft.com/office/drawing/2014/main" id="{7D2326D4-6463-4C99-8E0C-A0CE1445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25" y="1364324"/>
            <a:ext cx="28575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C921D-A9B2-4CCA-BF4E-76CAF87EF81D}"/>
              </a:ext>
            </a:extLst>
          </p:cNvPr>
          <p:cNvSpPr txBox="1"/>
          <p:nvPr/>
        </p:nvSpPr>
        <p:spPr>
          <a:xfrm>
            <a:off x="9528425" y="1640391"/>
            <a:ext cx="2476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CST simulation of 28 GHz array on a handset with cover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hlinkClick r:id="rId5"/>
              </a:rPr>
              <a:t>https://blogs.3ds.com/simulia/5g-antenna-design-mobile-phones/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06A59-7AA8-4DE6-960E-42E4525BBBAD}"/>
              </a:ext>
            </a:extLst>
          </p:cNvPr>
          <p:cNvSpPr txBox="1"/>
          <p:nvPr/>
        </p:nvSpPr>
        <p:spPr>
          <a:xfrm>
            <a:off x="9528425" y="3870476"/>
            <a:ext cx="247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Demo of custom antenna element in MATLAB</a:t>
            </a:r>
          </a:p>
        </p:txBody>
      </p:sp>
    </p:spTree>
    <p:extLst>
      <p:ext uri="{BB962C8B-B14F-4D97-AF65-F5344CB8AC3E}">
        <p14:creationId xmlns:p14="http://schemas.microsoft.com/office/powerpoint/2010/main" val="2492445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</p:spPr>
            <p:txBody>
              <a:bodyPr/>
              <a:lstStyle/>
              <a:p>
                <a:r>
                  <a:rPr lang="en-US" dirty="0"/>
                  <a:t>Antenna patterns depend on the region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Reactive near field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Reactive pattern dominates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Radiating near field </a:t>
                </a:r>
                <a:r>
                  <a:rPr lang="en-US" dirty="0"/>
                  <a:t>or Fresnel region:</a:t>
                </a:r>
              </a:p>
              <a:p>
                <a:pPr lvl="1"/>
                <a:r>
                  <a:rPr lang="en-US" dirty="0"/>
                  <a:t>Angular pattern depends on distance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Far field </a:t>
                </a:r>
                <a:r>
                  <a:rPr lang="en-US" dirty="0"/>
                  <a:t>or Fraunhofer region:</a:t>
                </a:r>
              </a:p>
              <a:p>
                <a:pPr lvl="1"/>
                <a:r>
                  <a:rPr lang="en-US" dirty="0"/>
                  <a:t>Angular pattern independent of distance</a:t>
                </a:r>
              </a:p>
              <a:p>
                <a:pPr lvl="1"/>
                <a:r>
                  <a:rPr lang="en-US" dirty="0"/>
                  <a:t>Radiation is approximately plane waves</a:t>
                </a:r>
              </a:p>
              <a:p>
                <a:r>
                  <a:rPr lang="en-US" dirty="0"/>
                  <a:t>Can be approximately calculated using: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Maximum antenna dimension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Wavelength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  <a:blipFill>
                <a:blip r:embed="rId2"/>
                <a:stretch>
                  <a:fillRect l="-316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30" y="1907137"/>
            <a:ext cx="4521798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</p:spPr>
            <p:txBody>
              <a:bodyPr/>
              <a:lstStyle/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far-field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Rayleigh</a:t>
                </a:r>
                <a:r>
                  <a:rPr lang="en-US" dirty="0"/>
                  <a:t> distance</a:t>
                </a:r>
              </a:p>
              <a:p>
                <a:r>
                  <a:rPr lang="en-US" dirty="0"/>
                  <a:t>Most cellular / WLAN systems operate in far field</a:t>
                </a:r>
              </a:p>
              <a:p>
                <a:r>
                  <a:rPr lang="en-US" dirty="0"/>
                  <a:t>Ex 1:  Half wavelength dipole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=6.5</m:t>
                    </m:r>
                  </m:oMath>
                </a14:m>
                <a:r>
                  <a:rPr lang="en-US" dirty="0"/>
                  <a:t> cm</a:t>
                </a:r>
              </a:p>
              <a:p>
                <a:r>
                  <a:rPr lang="en-US" dirty="0"/>
                  <a:t>Ex 2:  Large cellular base station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≈7</m:t>
                    </m:r>
                  </m:oMath>
                </a14:m>
                <a:r>
                  <a:rPr lang="en-US" dirty="0"/>
                  <a:t>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=751</m:t>
                    </m:r>
                  </m:oMath>
                </a14:m>
                <a:r>
                  <a:rPr lang="en-US" dirty="0"/>
                  <a:t> m</a:t>
                </a:r>
              </a:p>
              <a:p>
                <a:r>
                  <a:rPr lang="en-US" dirty="0"/>
                  <a:t>Ex 3:  </a:t>
                </a:r>
                <a:r>
                  <a:rPr lang="en-US" dirty="0" err="1"/>
                  <a:t>MmWave</a:t>
                </a:r>
                <a:r>
                  <a:rPr lang="en-US" dirty="0"/>
                  <a:t> wide aperture antenna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≈40</m:t>
                    </m:r>
                  </m:oMath>
                </a14:m>
                <a:r>
                  <a:rPr lang="en-US" dirty="0"/>
                  <a:t> cm,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140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149</m:t>
                    </m:r>
                  </m:oMath>
                </a14:m>
                <a:r>
                  <a:rPr lang="en-US" dirty="0"/>
                  <a:t> 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  <a:blipFill>
                <a:blip r:embed="rId2"/>
                <a:stretch>
                  <a:fillRect l="-2727" t="-1549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3" y="584199"/>
            <a:ext cx="3501889" cy="2783437"/>
          </a:xfrm>
          <a:prstGeom prst="rect">
            <a:avLst/>
          </a:prstGeom>
        </p:spPr>
      </p:pic>
      <p:pic>
        <p:nvPicPr>
          <p:cNvPr id="2050" name="Picture 2" descr="Image result for base station antenna">
            <a:extLst>
              <a:ext uri="{FF2B5EF4-FFF2-40B4-BE49-F238E27FC236}">
                <a16:creationId xmlns:a16="http://schemas.microsoft.com/office/drawing/2014/main" id="{4A4883AD-3E4F-48EA-9A07-E63D9812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933" y="3429000"/>
            <a:ext cx="2607875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5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85" y="2389666"/>
            <a:ext cx="3433373" cy="2325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Vector Fields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 and M forces represented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vector field</a:t>
                </a:r>
              </a:p>
              <a:p>
                <a:pPr lvl="1"/>
                <a:r>
                  <a:rPr lang="en-US" sz="2000" dirty="0"/>
                  <a:t>Changes with position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time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Force strength has a direction and magnitude</a:t>
                </a:r>
              </a:p>
              <a:p>
                <a:pPr lvl="1"/>
                <a:endParaRPr lang="en-US" sz="2000" dirty="0"/>
              </a:p>
              <a:p>
                <a:endParaRPr lang="en-US" sz="2200" dirty="0"/>
              </a:p>
              <a:p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Electric Field</a:t>
                </a:r>
                <a:r>
                  <a:rPr lang="en-US" sz="2200" dirty="0"/>
                  <a:t>: 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r>
                  <a:rPr lang="en-US" dirty="0"/>
                  <a:t>Units:  N/C (force / unit charge)</a:t>
                </a:r>
                <a:br>
                  <a:rPr lang="en-US" dirty="0"/>
                </a:br>
                <a:r>
                  <a:rPr lang="en-US" sz="2000" dirty="0"/>
                  <a:t> </a:t>
                </a:r>
              </a:p>
              <a:p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Magnetic field</a:t>
                </a:r>
                <a:r>
                  <a:rPr lang="en-US" sz="2200" dirty="0"/>
                  <a:t>: 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000" dirty="0"/>
                  <a:t>Units: in N/(Am) = </a:t>
                </a:r>
                <a:r>
                  <a:rPr lang="en-US" sz="2000" dirty="0" err="1"/>
                  <a:t>Teslas</a:t>
                </a:r>
                <a:r>
                  <a:rPr lang="en-US" sz="2000" dirty="0"/>
                  <a:t> (force / unit charge / velocity)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57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1D309F-338B-41F3-BFBE-8E6AEBAE97C9}"/>
              </a:ext>
            </a:extLst>
          </p:cNvPr>
          <p:cNvCxnSpPr>
            <a:endCxn id="6" idx="0"/>
          </p:cNvCxnSpPr>
          <p:nvPr/>
        </p:nvCxnSpPr>
        <p:spPr>
          <a:xfrm flipH="1" flipV="1">
            <a:off x="9575472" y="2389666"/>
            <a:ext cx="412590" cy="40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55364A2-D0F9-4512-9FFD-7CD1A6169BB1}"/>
              </a:ext>
            </a:extLst>
          </p:cNvPr>
          <p:cNvSpPr/>
          <p:nvPr/>
        </p:nvSpPr>
        <p:spPr>
          <a:xfrm>
            <a:off x="9971894" y="2799471"/>
            <a:ext cx="56271" cy="52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61B3-7B0B-42F5-82F6-CCD285D3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603AC-23D1-4D2C-8C20-980BC786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00309-C6F4-4D2B-A717-2A71B5DE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" y="1595094"/>
            <a:ext cx="5818573" cy="3764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44D1D-2B67-4FBF-B11A-0C3039D5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2290228"/>
            <a:ext cx="4832350" cy="3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5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9766" y="28227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63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Effective Aperture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RX antenna sees incident plane wave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Assume polarization aligned to the antenna</a:t>
                </a: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effective antenna aperture </a:t>
                </a:r>
                <a:r>
                  <a:rPr lang="en-US" dirty="0"/>
                  <a:t>(or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area</a:t>
                </a:r>
                <a:r>
                  <a:rPr lang="en-US" dirty="0"/>
                  <a:t>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density of incident wave [W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delivered to load at the receiver [W]</a:t>
                </a:r>
              </a:p>
              <a:p>
                <a:r>
                  <a:rPr lang="en-US" dirty="0"/>
                  <a:t>The effective area that the antenna collects</a:t>
                </a:r>
              </a:p>
              <a:p>
                <a:pPr lvl="1"/>
                <a:r>
                  <a:rPr lang="en-US" dirty="0"/>
                  <a:t>We will see this is different than the physical aperture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will depend on the direction of arrival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  <a:blipFill>
                <a:blip r:embed="rId2"/>
                <a:stretch>
                  <a:fillRect l="-259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and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From previous slide, effective aperture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Ratio of received power to incident radiation density</a:t>
                </a:r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Aperture-directivity relation</a:t>
                </a:r>
                <a:r>
                  <a:rPr lang="en-US" dirty="0"/>
                  <a:t>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True for all lossless antennas</a:t>
                </a:r>
              </a:p>
              <a:p>
                <a:pPr lvl="1"/>
                <a:r>
                  <a:rPr lang="en-US" dirty="0"/>
                  <a:t>Proof:  next slide</a:t>
                </a:r>
              </a:p>
              <a:p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Consequence</a:t>
                </a:r>
                <a:r>
                  <a:rPr lang="en-US" b="0" dirty="0"/>
                  <a:t>:  Average aperture is always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Why?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Independent of the physical size of the antenna!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  <a:blipFill>
                <a:blip r:embed="rId2"/>
                <a:stretch>
                  <a:fillRect l="-1811" t="-1549" b="-4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613D148-6423-4066-862A-DEDD03E985B5}"/>
              </a:ext>
            </a:extLst>
          </p:cNvPr>
          <p:cNvGrpSpPr/>
          <p:nvPr/>
        </p:nvGrpSpPr>
        <p:grpSpPr>
          <a:xfrm>
            <a:off x="2475220" y="2695415"/>
            <a:ext cx="3385165" cy="832603"/>
            <a:chOff x="2572575" y="2952224"/>
            <a:chExt cx="3553905" cy="113121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01E2E0-6B4D-4FE8-A56A-0EB4FE8CADF1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/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blipFill>
                  <a:blip r:embed="rId4"/>
                  <a:stretch>
                    <a:fillRect b="-25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922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A322732-ABED-4753-9C84-24FAED38F8DA}"/>
              </a:ext>
            </a:extLst>
          </p:cNvPr>
          <p:cNvSpPr/>
          <p:nvPr/>
        </p:nvSpPr>
        <p:spPr>
          <a:xfrm>
            <a:off x="1166884" y="2402007"/>
            <a:ext cx="5902656" cy="4708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0DEF7-AF11-4CC6-962B-67742228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Reciprocity of Antennas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4FF82-E5FA-4560-96A0-F1B59F3E4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083665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To prove aperture-directivity, we need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reciprocity</a:t>
                </a:r>
              </a:p>
              <a:p>
                <a:r>
                  <a:rPr lang="en-US" dirty="0"/>
                  <a:t>Loosely stated: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i="1" dirty="0"/>
                  <a:t>Channel between antennas in both directions are equal</a:t>
                </a:r>
              </a:p>
              <a:p>
                <a:endParaRPr lang="en-US" dirty="0"/>
              </a:p>
              <a:p>
                <a:r>
                  <a:rPr lang="en-US" dirty="0"/>
                  <a:t>Mathematically:  </a:t>
                </a:r>
              </a:p>
              <a:p>
                <a:pPr lvl="1"/>
                <a:r>
                  <a:rPr lang="en-US" dirty="0"/>
                  <a:t>If Ant 1 Transmits: RX voltage / TX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Ant 2 Transmits: RX voltage / TX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Reciprocity: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Can show that with the same loads: </a:t>
                </a:r>
              </a:p>
              <a:p>
                <a:pPr lvl="1"/>
                <a:r>
                  <a:rPr lang="en-US" dirty="0"/>
                  <a:t>Power transfer in both directions are equal: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4FF82-E5FA-4560-96A0-F1B59F3E4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083665" cy="4329817"/>
              </a:xfrm>
              <a:blipFill>
                <a:blip r:embed="rId2"/>
                <a:stretch>
                  <a:fillRect l="-2204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61000-6901-4373-9130-180AE325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CB61B0-50A2-4099-9D24-F923B3C60EEC}"/>
              </a:ext>
            </a:extLst>
          </p:cNvPr>
          <p:cNvGrpSpPr/>
          <p:nvPr/>
        </p:nvGrpSpPr>
        <p:grpSpPr>
          <a:xfrm>
            <a:off x="8086519" y="2980031"/>
            <a:ext cx="762414" cy="1027766"/>
            <a:chOff x="7185546" y="3604715"/>
            <a:chExt cx="762414" cy="102776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A29CE1D-A07D-4CC2-BCBB-33C7E6A60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445" y="3604715"/>
              <a:ext cx="448515" cy="44866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33DD2BF-505D-4184-8A19-E84DEBC92209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03" y="4181539"/>
              <a:ext cx="448515" cy="45094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493ADA2-73D0-40BA-ADD6-828C4BEFC763}"/>
                </a:ext>
              </a:extLst>
            </p:cNvPr>
            <p:cNvCxnSpPr/>
            <p:nvPr/>
          </p:nvCxnSpPr>
          <p:spPr>
            <a:xfrm>
              <a:off x="7185546" y="4046560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36D221C-6D81-4C38-BD54-CF6634AD83F9}"/>
                </a:ext>
              </a:extLst>
            </p:cNvPr>
            <p:cNvCxnSpPr/>
            <p:nvPr/>
          </p:nvCxnSpPr>
          <p:spPr>
            <a:xfrm>
              <a:off x="7192370" y="4188363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AEB196-BDF2-4E3D-8E95-2831690C3DEA}"/>
              </a:ext>
            </a:extLst>
          </p:cNvPr>
          <p:cNvGrpSpPr/>
          <p:nvPr/>
        </p:nvGrpSpPr>
        <p:grpSpPr>
          <a:xfrm rot="10800000">
            <a:off x="9965360" y="2980031"/>
            <a:ext cx="762414" cy="1027766"/>
            <a:chOff x="7185546" y="3604715"/>
            <a:chExt cx="762414" cy="1027766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E6BFCC2-BE35-44A3-914D-F2765A9156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445" y="3604715"/>
              <a:ext cx="448515" cy="44866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81CD639-9161-4BC9-87F2-722243B43390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03" y="4181539"/>
              <a:ext cx="448515" cy="45094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B7BC3A2-4534-4246-90CF-F67F1E1AD27D}"/>
                </a:ext>
              </a:extLst>
            </p:cNvPr>
            <p:cNvCxnSpPr/>
            <p:nvPr/>
          </p:nvCxnSpPr>
          <p:spPr>
            <a:xfrm>
              <a:off x="7185546" y="4046560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F48D3A7-54B4-4D75-BCB0-B3ED8D53B1CA}"/>
                </a:ext>
              </a:extLst>
            </p:cNvPr>
            <p:cNvCxnSpPr/>
            <p:nvPr/>
          </p:nvCxnSpPr>
          <p:spPr>
            <a:xfrm>
              <a:off x="7192370" y="4188363"/>
              <a:ext cx="30955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0B5B92-5F9D-42FB-B707-FEFAB76D1490}"/>
              </a:ext>
            </a:extLst>
          </p:cNvPr>
          <p:cNvGrpSpPr/>
          <p:nvPr/>
        </p:nvGrpSpPr>
        <p:grpSpPr>
          <a:xfrm>
            <a:off x="7197697" y="3167090"/>
            <a:ext cx="804878" cy="665218"/>
            <a:chOff x="7197697" y="3167090"/>
            <a:chExt cx="804878" cy="665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3D72694-6AE8-44AB-AF55-59F0CCC64006}"/>
                    </a:ext>
                  </a:extLst>
                </p:cNvPr>
                <p:cNvSpPr txBox="1"/>
                <p:nvPr/>
              </p:nvSpPr>
              <p:spPr>
                <a:xfrm flipH="1">
                  <a:off x="7197697" y="3349151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3D72694-6AE8-44AB-AF55-59F0CCC64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97697" y="3349151"/>
                  <a:ext cx="34324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BFCD2-8291-4BCD-B58E-92D24F193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910" y="3421876"/>
              <a:ext cx="318665" cy="682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62394F-8FFC-4D10-A1C5-0C0574F64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910" y="3592669"/>
              <a:ext cx="318665" cy="682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86B59B-5D0A-464D-8DB5-93B795449337}"/>
                    </a:ext>
                  </a:extLst>
                </p:cNvPr>
                <p:cNvSpPr txBox="1"/>
                <p:nvPr/>
              </p:nvSpPr>
              <p:spPr>
                <a:xfrm>
                  <a:off x="7487285" y="3167090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686B59B-5D0A-464D-8DB5-93B7954493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285" y="3167090"/>
                  <a:ext cx="322524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0F51DFD-4919-4A33-A451-61FBD33A1BE7}"/>
                    </a:ext>
                  </a:extLst>
                </p:cNvPr>
                <p:cNvSpPr txBox="1"/>
                <p:nvPr/>
              </p:nvSpPr>
              <p:spPr>
                <a:xfrm>
                  <a:off x="7523167" y="3570698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0F51DFD-4919-4A33-A451-61FBD33A1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167" y="3570698"/>
                  <a:ext cx="32252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31740A-1C4A-4CED-9CE7-BD8B31C95B4B}"/>
              </a:ext>
            </a:extLst>
          </p:cNvPr>
          <p:cNvGrpSpPr/>
          <p:nvPr/>
        </p:nvGrpSpPr>
        <p:grpSpPr>
          <a:xfrm>
            <a:off x="7913751" y="2949225"/>
            <a:ext cx="427673" cy="381637"/>
            <a:chOff x="7913751" y="2949225"/>
            <a:chExt cx="427673" cy="381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0C48505-7816-4BF5-BE38-6C898BF14029}"/>
                    </a:ext>
                  </a:extLst>
                </p:cNvPr>
                <p:cNvSpPr txBox="1"/>
                <p:nvPr/>
              </p:nvSpPr>
              <p:spPr>
                <a:xfrm flipH="1">
                  <a:off x="7998182" y="2949225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0C48505-7816-4BF5-BE38-6C898BF14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998182" y="2949225"/>
                  <a:ext cx="34324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C20D5C-2685-4C2E-9D51-8BC68A1BC55B}"/>
                </a:ext>
              </a:extLst>
            </p:cNvPr>
            <p:cNvCxnSpPr/>
            <p:nvPr/>
          </p:nvCxnSpPr>
          <p:spPr>
            <a:xfrm>
              <a:off x="7913751" y="3330862"/>
              <a:ext cx="41863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64EFC-2773-4464-A817-23DDE5A7CD82}"/>
              </a:ext>
            </a:extLst>
          </p:cNvPr>
          <p:cNvGrpSpPr/>
          <p:nvPr/>
        </p:nvGrpSpPr>
        <p:grpSpPr>
          <a:xfrm>
            <a:off x="10656669" y="3173914"/>
            <a:ext cx="861961" cy="665218"/>
            <a:chOff x="10656669" y="3173914"/>
            <a:chExt cx="861961" cy="66521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F94349-F5B6-48BB-A043-977FD9B4B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3294" y="3428700"/>
              <a:ext cx="318665" cy="682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DCE1A0-4AA3-4FED-8970-AC52C6790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3294" y="3599493"/>
              <a:ext cx="318665" cy="682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CF69C10-705D-46FB-9BC1-E0700642EDF1}"/>
                    </a:ext>
                  </a:extLst>
                </p:cNvPr>
                <p:cNvSpPr txBox="1"/>
                <p:nvPr/>
              </p:nvSpPr>
              <p:spPr>
                <a:xfrm>
                  <a:off x="10656669" y="3173914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CF69C10-705D-46FB-9BC1-E0700642E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69" y="3173914"/>
                  <a:ext cx="322524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1D86F7F-EEF2-4344-8E39-491021F94354}"/>
                    </a:ext>
                  </a:extLst>
                </p:cNvPr>
                <p:cNvSpPr txBox="1"/>
                <p:nvPr/>
              </p:nvSpPr>
              <p:spPr>
                <a:xfrm>
                  <a:off x="10692551" y="3577522"/>
                  <a:ext cx="3225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1D86F7F-EEF2-4344-8E39-491021F94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551" y="3577522"/>
                  <a:ext cx="32252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C7226A7-7C42-4485-8242-75E8C10A7E4C}"/>
                    </a:ext>
                  </a:extLst>
                </p:cNvPr>
                <p:cNvSpPr txBox="1"/>
                <p:nvPr/>
              </p:nvSpPr>
              <p:spPr>
                <a:xfrm flipH="1">
                  <a:off x="11175388" y="3304719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C7226A7-7C42-4485-8242-75E8C10A7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75388" y="3304719"/>
                  <a:ext cx="34324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1DDBF7-56D3-44F9-B832-CD856020D7C1}"/>
              </a:ext>
            </a:extLst>
          </p:cNvPr>
          <p:cNvGrpSpPr/>
          <p:nvPr/>
        </p:nvGrpSpPr>
        <p:grpSpPr>
          <a:xfrm>
            <a:off x="10390022" y="2949027"/>
            <a:ext cx="388189" cy="340471"/>
            <a:chOff x="10390022" y="2949027"/>
            <a:chExt cx="388189" cy="340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55D5B3F-23B0-4F8B-B800-F49A9D114709}"/>
                    </a:ext>
                  </a:extLst>
                </p:cNvPr>
                <p:cNvSpPr txBox="1"/>
                <p:nvPr/>
              </p:nvSpPr>
              <p:spPr>
                <a:xfrm flipH="1">
                  <a:off x="10434969" y="2949027"/>
                  <a:ext cx="343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55D5B3F-23B0-4F8B-B800-F49A9D114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434969" y="2949027"/>
                  <a:ext cx="343242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8A86731-53A9-4609-A8E7-44ADA856B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0022" y="3289498"/>
              <a:ext cx="365946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EB79373-6921-474F-85BC-B19CAA627189}"/>
              </a:ext>
            </a:extLst>
          </p:cNvPr>
          <p:cNvSpPr txBox="1"/>
          <p:nvPr/>
        </p:nvSpPr>
        <p:spPr>
          <a:xfrm>
            <a:off x="7594068" y="2331150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Antenna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37CCF2-6954-4D75-A38C-D9B901D32A49}"/>
              </a:ext>
            </a:extLst>
          </p:cNvPr>
          <p:cNvSpPr txBox="1"/>
          <p:nvPr/>
        </p:nvSpPr>
        <p:spPr>
          <a:xfrm>
            <a:off x="9946660" y="2326774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Antenna 2</a:t>
            </a:r>
          </a:p>
        </p:txBody>
      </p:sp>
    </p:spTree>
    <p:extLst>
      <p:ext uri="{BB962C8B-B14F-4D97-AF65-F5344CB8AC3E}">
        <p14:creationId xmlns:p14="http://schemas.microsoft.com/office/powerpoint/2010/main" val="201705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3E87-028B-4C9B-B528-DA6D6359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the Aperture-Directivity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Suppose Ant 1 transmits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Radiation density is: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Received power at Ant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dirty="0"/>
              </a:p>
              <a:p>
                <a:r>
                  <a:rPr lang="en-US" dirty="0"/>
                  <a:t>TX from Ant 2, the gain must be the same: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consequence of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reciprocity</a:t>
                </a:r>
              </a:p>
              <a:p>
                <a:r>
                  <a:rPr lang="en-US" dirty="0"/>
                  <a:t>Hence, for </a:t>
                </a:r>
                <a:r>
                  <a:rPr lang="en-US" i="1" dirty="0"/>
                  <a:t>any</a:t>
                </a:r>
                <a:r>
                  <a:rPr lang="en-US" dirty="0"/>
                  <a:t> two antennas: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simple antenna calculations for a short dipole: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(Needs basic EM theory)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  <a:blipFill>
                <a:blip r:embed="rId2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0F26-723A-47DC-AC54-EB2F93B0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E909-ED98-4352-891E-562EC431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95" y="2853724"/>
            <a:ext cx="4273484" cy="206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E47A-BB1F-4130-90CF-153E70F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Friis</a:t>
            </a:r>
            <a:r>
              <a:rPr lang="es-ES" dirty="0"/>
              <a:t>’ </a:t>
            </a:r>
            <a:r>
              <a:rPr lang="es-ES" dirty="0" err="1"/>
              <a:t>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two lossless antennas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free space</a:t>
                </a:r>
              </a:p>
              <a:p>
                <a:r>
                  <a:rPr lang="en-US" dirty="0"/>
                  <a:t>From previous slide: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aperture-directivity relation: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leads to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Friis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’ Law </a:t>
                </a:r>
                <a:r>
                  <a:rPr lang="en-US" dirty="0">
                    <a:solidFill>
                      <a:schemeClr val="tx1"/>
                    </a:solidFill>
                  </a:rPr>
                  <a:t>(for lossless antennas)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</a:t>
                </a:r>
                <a:r>
                  <a:rPr lang="en-US" dirty="0"/>
                  <a:t>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loss Inversely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proportional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6005C-1B40-4C42-A561-7C6ED136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01A575-7FF2-469D-BDBF-5290BFEEC929}"/>
              </a:ext>
            </a:extLst>
          </p:cNvPr>
          <p:cNvGrpSpPr/>
          <p:nvPr/>
        </p:nvGrpSpPr>
        <p:grpSpPr>
          <a:xfrm>
            <a:off x="2465738" y="3796933"/>
            <a:ext cx="3385165" cy="832603"/>
            <a:chOff x="2572575" y="2952224"/>
            <a:chExt cx="3553905" cy="113121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DB8E70-49B8-4E9E-B49B-430B098021E8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/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Image result for free space path loss">
            <a:extLst>
              <a:ext uri="{FF2B5EF4-FFF2-40B4-BE49-F238E27FC236}">
                <a16:creationId xmlns:a16="http://schemas.microsoft.com/office/drawing/2014/main" id="{D240FFE3-4E61-4648-8FCF-856E2C09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90" y="1878069"/>
            <a:ext cx="4792150" cy="310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DBFF-EA3F-417B-945E-073546AF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Calculating Path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FA19-CF5F-4EF9-8F7B-68BDDFE45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=2.3</m:t>
                    </m:r>
                  </m:oMath>
                </a14:m>
                <a:r>
                  <a:rPr lang="en-US" dirty="0"/>
                  <a:t> GHz,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 dirty="0"/>
                  <a:t> m, what is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omni directional path loss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Omni-Directional path loss is path loss without the antenna gain</a:t>
                </a:r>
              </a:p>
              <a:p>
                <a:r>
                  <a:rPr lang="en-US" dirty="0"/>
                  <a:t>This is easily done in MATLAB:</a:t>
                </a:r>
              </a:p>
              <a:p>
                <a:pPr marL="20116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FA19-CF5F-4EF9-8F7B-68BDDFE45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9C4AD-7FFA-4AA6-B108-8C5A9C99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73ED4-15AD-4298-A5D1-DC17AFE4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06" y="3354801"/>
            <a:ext cx="4830593" cy="2726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24A82-AD7D-437C-9933-83E9A4888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06" y="2753269"/>
            <a:ext cx="4430507" cy="601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803FB9-7923-4580-9578-8FF658311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729" y="3354800"/>
            <a:ext cx="4056529" cy="7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7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8B6A3-4E0C-C2AF-6A28-B511EA7F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0D33-98DC-33FA-BF99-2AEE479A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D23A9-D357-E45F-3467-B4CA58D71F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know E-field in far-field behaves as: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Since E-field decays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b="0" dirty="0"/>
                  <a:t> and is tangent to the sphere</a:t>
                </a:r>
              </a:p>
              <a:p>
                <a:r>
                  <a:rPr lang="en-US" dirty="0"/>
                  <a:t>We call: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vertical E-field pattern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horizontal E-field pattern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complex gain patterns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sub>
                            </m:sSub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Define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vector: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Vector is in direction of E-field</a:t>
                </a:r>
              </a:p>
              <a:p>
                <a:pPr lvl="1"/>
                <a:r>
                  <a:rPr lang="en-US" dirty="0"/>
                  <a:t>Then directivity is: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convention is used in Nvidia </a:t>
                </a:r>
                <a:r>
                  <a:rPr lang="en-US" dirty="0" err="1"/>
                  <a:t>Sionna</a:t>
                </a: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D23A9-D357-E45F-3467-B4CA58D71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04C1F-FDED-951E-00AF-C2A9E8AF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8004F2-7092-8AE7-5853-304BA554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733" y="1655317"/>
            <a:ext cx="374384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44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A082-6029-AA66-A725-C9979297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Channel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33409-5853-754C-063F-D3BFCB211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3270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Friis’ Law:</a:t>
                </a:r>
              </a:p>
              <a:p>
                <a:pPr lvl="1"/>
                <a:r>
                  <a:rPr lang="en-US" dirty="0"/>
                  <a:t>Provides power gain, not complex channel</a:t>
                </a:r>
              </a:p>
              <a:p>
                <a:pPr lvl="1"/>
                <a:r>
                  <a:rPr lang="en-US" dirty="0"/>
                  <a:t>Assumes aligned polarization</a:t>
                </a:r>
              </a:p>
              <a:p>
                <a:r>
                  <a:rPr lang="en-US" dirty="0"/>
                  <a:t>To compute complex channel gain for arbitrary polarization</a:t>
                </a:r>
              </a:p>
              <a:p>
                <a:pPr lvl="1"/>
                <a:r>
                  <a:rPr lang="en-US" dirty="0"/>
                  <a:t>Find angle of departure at TX: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Find angle of arrival at RX: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Find TX complex gain patterns: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RX complex gain patterns: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Complex channel gain will be: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33409-5853-754C-063F-D3BFCB211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3270" cy="4329817"/>
              </a:xfrm>
              <a:blipFill>
                <a:blip r:embed="rId2"/>
                <a:stretch>
                  <a:fillRect l="-205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193ED-6F64-A193-E993-8ED559D4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E41F2A-327A-3073-F50E-D0ACE4E432DE}"/>
              </a:ext>
            </a:extLst>
          </p:cNvPr>
          <p:cNvCxnSpPr>
            <a:cxnSpLocks/>
          </p:cNvCxnSpPr>
          <p:nvPr/>
        </p:nvCxnSpPr>
        <p:spPr>
          <a:xfrm>
            <a:off x="8115300" y="2603500"/>
            <a:ext cx="1409700" cy="73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BE85E2-4C0B-BCD3-901C-B251F3690E88}"/>
              </a:ext>
            </a:extLst>
          </p:cNvPr>
          <p:cNvSpPr txBox="1"/>
          <p:nvPr/>
        </p:nvSpPr>
        <p:spPr>
          <a:xfrm>
            <a:off x="7665360" y="230502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0A708-71D7-2B48-FDEA-31307A22FD35}"/>
              </a:ext>
            </a:extLst>
          </p:cNvPr>
          <p:cNvSpPr txBox="1"/>
          <p:nvPr/>
        </p:nvSpPr>
        <p:spPr>
          <a:xfrm>
            <a:off x="11074400" y="415369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D6E891-4F14-8E65-5D56-D9F831D7A2C3}"/>
              </a:ext>
            </a:extLst>
          </p:cNvPr>
          <p:cNvCxnSpPr/>
          <p:nvPr/>
        </p:nvCxnSpPr>
        <p:spPr>
          <a:xfrm flipV="1">
            <a:off x="9173978" y="2515088"/>
            <a:ext cx="209146" cy="635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343710-A5D9-5C79-2035-8C1983FD58A9}"/>
              </a:ext>
            </a:extLst>
          </p:cNvPr>
          <p:cNvCxnSpPr>
            <a:cxnSpLocks/>
          </p:cNvCxnSpPr>
          <p:nvPr/>
        </p:nvCxnSpPr>
        <p:spPr>
          <a:xfrm flipH="1">
            <a:off x="8820150" y="3161727"/>
            <a:ext cx="334778" cy="4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844AA5-6220-A880-EF37-FFE8DCCAF62D}"/>
              </a:ext>
            </a:extLst>
          </p:cNvPr>
          <p:cNvCxnSpPr>
            <a:cxnSpLocks/>
          </p:cNvCxnSpPr>
          <p:nvPr/>
        </p:nvCxnSpPr>
        <p:spPr>
          <a:xfrm flipH="1" flipV="1">
            <a:off x="9888508" y="3549766"/>
            <a:ext cx="1149279" cy="62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87D93-804F-BBCF-F920-11B3F39B28BD}"/>
              </a:ext>
            </a:extLst>
          </p:cNvPr>
          <p:cNvCxnSpPr>
            <a:cxnSpLocks/>
          </p:cNvCxnSpPr>
          <p:nvPr/>
        </p:nvCxnSpPr>
        <p:spPr>
          <a:xfrm flipV="1">
            <a:off x="10532964" y="3506012"/>
            <a:ext cx="125857" cy="38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86A4D6-F9BF-8231-1E32-9B7C1C7480BD}"/>
              </a:ext>
            </a:extLst>
          </p:cNvPr>
          <p:cNvCxnSpPr>
            <a:cxnSpLocks/>
          </p:cNvCxnSpPr>
          <p:nvPr/>
        </p:nvCxnSpPr>
        <p:spPr>
          <a:xfrm flipH="1">
            <a:off x="9808192" y="3917921"/>
            <a:ext cx="707936" cy="10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6E152B-A254-5219-1C28-629854DB272B}"/>
                  </a:ext>
                </a:extLst>
              </p:cNvPr>
              <p:cNvSpPr txBox="1"/>
              <p:nvPr/>
            </p:nvSpPr>
            <p:spPr>
              <a:xfrm>
                <a:off x="9259501" y="2184400"/>
                <a:ext cx="487121" cy="37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6E152B-A254-5219-1C28-629854DB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501" y="2184400"/>
                <a:ext cx="487121" cy="372859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8A8F8F-8A00-488C-59AA-51A5F861AF81}"/>
                  </a:ext>
                </a:extLst>
              </p:cNvPr>
              <p:cNvSpPr txBox="1"/>
              <p:nvPr/>
            </p:nvSpPr>
            <p:spPr>
              <a:xfrm>
                <a:off x="10415087" y="3098751"/>
                <a:ext cx="497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8A8F8F-8A00-488C-59AA-51A5F861A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087" y="3098751"/>
                <a:ext cx="4973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4AFA95-6278-767F-9C0F-935A3E823BE3}"/>
                  </a:ext>
                </a:extLst>
              </p:cNvPr>
              <p:cNvSpPr txBox="1"/>
              <p:nvPr/>
            </p:nvSpPr>
            <p:spPr>
              <a:xfrm>
                <a:off x="8380653" y="3124218"/>
                <a:ext cx="507767" cy="373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4AFA95-6278-767F-9C0F-935A3E823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653" y="3124218"/>
                <a:ext cx="507767" cy="373307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EF1B4D-7116-4099-E82F-CF2F4E5C3B8C}"/>
                  </a:ext>
                </a:extLst>
              </p:cNvPr>
              <p:cNvSpPr txBox="1"/>
              <p:nvPr/>
            </p:nvSpPr>
            <p:spPr>
              <a:xfrm>
                <a:off x="9291762" y="3988113"/>
                <a:ext cx="502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EF1B4D-7116-4099-E82F-CF2F4E5C3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762" y="3988113"/>
                <a:ext cx="5025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BC0F1-48AB-E0E4-96BB-35114A35D586}"/>
                  </a:ext>
                </a:extLst>
              </p:cNvPr>
              <p:cNvSpPr txBox="1"/>
              <p:nvPr/>
            </p:nvSpPr>
            <p:spPr>
              <a:xfrm>
                <a:off x="7631971" y="2725892"/>
                <a:ext cx="482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BC0F1-48AB-E0E4-96BB-35114A35D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971" y="2725892"/>
                <a:ext cx="4824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A3CF92-E65F-D47B-01C0-5C38AF3C0D63}"/>
                  </a:ext>
                </a:extLst>
              </p:cNvPr>
              <p:cNvSpPr txBox="1"/>
              <p:nvPr/>
            </p:nvSpPr>
            <p:spPr>
              <a:xfrm>
                <a:off x="10393107" y="4151258"/>
                <a:ext cx="499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A3CF92-E65F-D47B-01C0-5C38AF3C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107" y="4151258"/>
                <a:ext cx="49930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D0FF160-0859-01A3-7093-6A3F3E327B16}"/>
              </a:ext>
            </a:extLst>
          </p:cNvPr>
          <p:cNvSpPr/>
          <p:nvPr/>
        </p:nvSpPr>
        <p:spPr>
          <a:xfrm rot="16200000">
            <a:off x="4424108" y="4634127"/>
            <a:ext cx="155448" cy="15246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D99FA-F5D9-357A-6675-656042AA3653}"/>
              </a:ext>
            </a:extLst>
          </p:cNvPr>
          <p:cNvSpPr txBox="1"/>
          <p:nvPr/>
        </p:nvSpPr>
        <p:spPr>
          <a:xfrm>
            <a:off x="3791183" y="5512561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Inner product</a:t>
            </a:r>
          </a:p>
        </p:txBody>
      </p:sp>
    </p:spTree>
    <p:extLst>
      <p:ext uri="{BB962C8B-B14F-4D97-AF65-F5344CB8AC3E}">
        <p14:creationId xmlns:p14="http://schemas.microsoft.com/office/powerpoint/2010/main" val="282663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field governed by Maxwell’s equations</a:t>
                </a:r>
              </a:p>
              <a:p>
                <a:r>
                  <a:rPr lang="en-US" dirty="0"/>
                  <a:t>In free space, all solutions can be decomposed into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plane waves</a:t>
                </a:r>
                <a:endParaRPr lang="en-US" dirty="0"/>
              </a:p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Key constraints: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always perpendicular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speed of light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2"/>
                <a:stretch>
                  <a:fillRect l="-1979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16.3: Plane Electromagnetic Waves - Physics LibreTexts">
            <a:extLst>
              <a:ext uri="{FF2B5EF4-FFF2-40B4-BE49-F238E27FC236}">
                <a16:creationId xmlns:a16="http://schemas.microsoft.com/office/drawing/2014/main" id="{1A4FBA45-0D4E-4BE5-93DF-07F3DB28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76" y="2686668"/>
            <a:ext cx="4876302" cy="19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2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969F-C5D7-CD27-7CF2-BB8767CC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542AE-62DD-21AF-1B28-5616F0EB06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8141970" cy="4329817"/>
              </a:xfrm>
            </p:spPr>
            <p:txBody>
              <a:bodyPr/>
              <a:lstStyle/>
              <a:p>
                <a:r>
                  <a:rPr lang="en-US" dirty="0"/>
                  <a:t>From previous slide, complex channel gain is: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Power gain is: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Define polarization unit vectors: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Polarization loss: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r>
                  <a:rPr lang="en-US" dirty="0"/>
                  <a:t> loss due misalignment in polarization</a:t>
                </a:r>
              </a:p>
              <a:p>
                <a:pPr lvl="1"/>
                <a:r>
                  <a:rPr lang="en-US" dirty="0"/>
                  <a:t>Often quoted in dB: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542AE-62DD-21AF-1B28-5616F0EB0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8141970" cy="4329817"/>
              </a:xfrm>
              <a:blipFill>
                <a:blip r:embed="rId2"/>
                <a:stretch>
                  <a:fillRect l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A28E9-9B0F-222C-93DC-88D8E3EA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2BFBF2-D230-2C6C-266F-540222D0E4A3}"/>
              </a:ext>
            </a:extLst>
          </p:cNvPr>
          <p:cNvCxnSpPr>
            <a:cxnSpLocks/>
          </p:cNvCxnSpPr>
          <p:nvPr/>
        </p:nvCxnSpPr>
        <p:spPr>
          <a:xfrm flipV="1">
            <a:off x="10490728" y="3179903"/>
            <a:ext cx="0" cy="947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586F52-AC7A-6E9C-314D-C34C65E8469C}"/>
              </a:ext>
            </a:extLst>
          </p:cNvPr>
          <p:cNvCxnSpPr>
            <a:cxnSpLocks/>
          </p:cNvCxnSpPr>
          <p:nvPr/>
        </p:nvCxnSpPr>
        <p:spPr>
          <a:xfrm flipH="1" flipV="1">
            <a:off x="9747250" y="3466775"/>
            <a:ext cx="743478" cy="66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C61D08-969A-E2BD-EB20-8735D1D4A311}"/>
                  </a:ext>
                </a:extLst>
              </p:cNvPr>
              <p:cNvSpPr txBox="1"/>
              <p:nvPr/>
            </p:nvSpPr>
            <p:spPr>
              <a:xfrm>
                <a:off x="8630178" y="3106607"/>
                <a:ext cx="195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C61D08-969A-E2BD-EB20-8735D1D4A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178" y="3106607"/>
                <a:ext cx="1955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31FC7-D7E3-AE36-90DF-CFBCC8306750}"/>
                  </a:ext>
                </a:extLst>
              </p:cNvPr>
              <p:cNvSpPr txBox="1"/>
              <p:nvPr/>
            </p:nvSpPr>
            <p:spPr>
              <a:xfrm>
                <a:off x="9665228" y="2869684"/>
                <a:ext cx="195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31FC7-D7E3-AE36-90DF-CFBCC8306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228" y="2869684"/>
                <a:ext cx="1955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251B42-546A-51BE-4DF2-D7974151519F}"/>
                  </a:ext>
                </a:extLst>
              </p:cNvPr>
              <p:cNvSpPr txBox="1"/>
              <p:nvPr/>
            </p:nvSpPr>
            <p:spPr>
              <a:xfrm>
                <a:off x="9608078" y="3427998"/>
                <a:ext cx="1403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251B42-546A-51BE-4DF2-D79741515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78" y="3427998"/>
                <a:ext cx="140335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508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2E98-52E0-F7D1-3C6B-5237E691E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090C-26DD-151C-526E-CED62535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Ex:  Rotation Orthogonal to Path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7EA7F-8B7A-22A1-7297-39206470A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278896" cy="366613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two antennas:</a:t>
                </a:r>
              </a:p>
              <a:p>
                <a:pPr lvl="1"/>
                <a:r>
                  <a:rPr lang="en-US" dirty="0"/>
                  <a:t>TX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(0,0,0)</m:t>
                    </m:r>
                  </m:oMath>
                </a14:m>
                <a:r>
                  <a:rPr lang="en-US" dirty="0"/>
                  <a:t>,  RX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,0,0)</m:t>
                    </m:r>
                  </m:oMath>
                </a14:m>
                <a:r>
                  <a:rPr lang="en-US" b="0" dirty="0"/>
                  <a:t>.  Both vertically polarized</a:t>
                </a:r>
              </a:p>
              <a:p>
                <a:r>
                  <a:rPr lang="en-US" dirty="0"/>
                  <a:t>TX:  </a:t>
                </a:r>
                <a:r>
                  <a:rPr lang="en-US" dirty="0" err="1"/>
                  <a:t>AoD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H-field is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E-field &amp; TX pol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RX antenna is rotated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axis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AoA</a:t>
                </a:r>
                <a:r>
                  <a:rPr lang="en-US" dirty="0"/>
                  <a:t> relative to antenna: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H-field is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E-field &amp; RX pol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loss 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(0,0)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,0)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7EA7F-8B7A-22A1-7297-39206470A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278896" cy="3666133"/>
              </a:xfrm>
              <a:blipFill>
                <a:blip r:embed="rId2"/>
                <a:stretch>
                  <a:fillRect l="-2330" t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DF949-1BF6-82D1-4202-0694EDE6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213207-BCE7-9BE0-FAC6-9A6CD71FA5D8}"/>
              </a:ext>
            </a:extLst>
          </p:cNvPr>
          <p:cNvSpPr/>
          <p:nvPr/>
        </p:nvSpPr>
        <p:spPr>
          <a:xfrm>
            <a:off x="8439853" y="3243930"/>
            <a:ext cx="45719" cy="539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36534-F6AF-46AC-A2A5-FDBBE0D97224}"/>
              </a:ext>
            </a:extLst>
          </p:cNvPr>
          <p:cNvSpPr/>
          <p:nvPr/>
        </p:nvSpPr>
        <p:spPr>
          <a:xfrm rot="1032351">
            <a:off x="11250261" y="3249247"/>
            <a:ext cx="45719" cy="539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FB7D99-CDF4-B8E3-94C7-F1F7C2D844E9}"/>
              </a:ext>
            </a:extLst>
          </p:cNvPr>
          <p:cNvCxnSpPr>
            <a:cxnSpLocks/>
          </p:cNvCxnSpPr>
          <p:nvPr/>
        </p:nvCxnSpPr>
        <p:spPr>
          <a:xfrm flipV="1">
            <a:off x="8485572" y="3089513"/>
            <a:ext cx="501975" cy="43637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1FA2E-C0DA-B2FA-8B28-5140D6DA38C4}"/>
              </a:ext>
            </a:extLst>
          </p:cNvPr>
          <p:cNvCxnSpPr>
            <a:cxnSpLocks/>
          </p:cNvCxnSpPr>
          <p:nvPr/>
        </p:nvCxnSpPr>
        <p:spPr>
          <a:xfrm flipH="1" flipV="1">
            <a:off x="10573653" y="3108954"/>
            <a:ext cx="681180" cy="41705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7C77EB-2CD0-46D2-1122-1EC1D3AEBCEF}"/>
              </a:ext>
            </a:extLst>
          </p:cNvPr>
          <p:cNvCxnSpPr>
            <a:cxnSpLocks/>
          </p:cNvCxnSpPr>
          <p:nvPr/>
        </p:nvCxnSpPr>
        <p:spPr>
          <a:xfrm flipV="1">
            <a:off x="10437015" y="2914257"/>
            <a:ext cx="0" cy="5995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846BE41-5B8A-FEDC-9D65-A7D64A6AAEBE}"/>
              </a:ext>
            </a:extLst>
          </p:cNvPr>
          <p:cNvCxnSpPr>
            <a:cxnSpLocks/>
          </p:cNvCxnSpPr>
          <p:nvPr/>
        </p:nvCxnSpPr>
        <p:spPr>
          <a:xfrm flipH="1" flipV="1">
            <a:off x="8476854" y="2761228"/>
            <a:ext cx="3276" cy="7660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6809BBF-478C-6E50-C14C-EFDB1BF96C85}"/>
                  </a:ext>
                </a:extLst>
              </p:cNvPr>
              <p:cNvSpPr txBox="1"/>
              <p:nvPr/>
            </p:nvSpPr>
            <p:spPr>
              <a:xfrm>
                <a:off x="10591966" y="3196740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6809BBF-478C-6E50-C14C-EFDB1BF9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966" y="3196740"/>
                <a:ext cx="38241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27DF27-D301-5685-FD1F-178BD8DE263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85572" y="3513805"/>
            <a:ext cx="0" cy="45231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4B41DC-A819-712B-A272-3B86DDD3B7F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1294957" y="3525884"/>
            <a:ext cx="0" cy="4402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BAD052-1DAC-5F8B-7D3C-6A85D371F4AF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8575741" y="3525884"/>
            <a:ext cx="2719216" cy="544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B68C12D-C648-3961-A235-A50AC8DD086C}"/>
              </a:ext>
            </a:extLst>
          </p:cNvPr>
          <p:cNvSpPr txBox="1"/>
          <p:nvPr/>
        </p:nvSpPr>
        <p:spPr>
          <a:xfrm>
            <a:off x="7936248" y="319674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D1E022-AA0F-6BF2-98A4-8A2AE44E968E}"/>
              </a:ext>
            </a:extLst>
          </p:cNvPr>
          <p:cNvSpPr txBox="1"/>
          <p:nvPr/>
        </p:nvSpPr>
        <p:spPr>
          <a:xfrm>
            <a:off x="11458440" y="3064495"/>
            <a:ext cx="42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D2B15-69F7-3E12-B146-BD181D1E92FD}"/>
              </a:ext>
            </a:extLst>
          </p:cNvPr>
          <p:cNvCxnSpPr>
            <a:cxnSpLocks/>
          </p:cNvCxnSpPr>
          <p:nvPr/>
        </p:nvCxnSpPr>
        <p:spPr>
          <a:xfrm>
            <a:off x="8498443" y="3524649"/>
            <a:ext cx="1003806" cy="123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611F7-2D30-F71A-B843-42C6BAA97B28}"/>
                  </a:ext>
                </a:extLst>
              </p:cNvPr>
              <p:cNvSpPr txBox="1"/>
              <p:nvPr/>
            </p:nvSpPr>
            <p:spPr>
              <a:xfrm>
                <a:off x="8652977" y="3470116"/>
                <a:ext cx="4580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611F7-2D30-F71A-B843-42C6BAA9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977" y="3470116"/>
                <a:ext cx="4580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D0D410-92AC-9E0A-548E-A38AD901259B}"/>
                  </a:ext>
                </a:extLst>
              </p:cNvPr>
              <p:cNvSpPr txBox="1"/>
              <p:nvPr/>
            </p:nvSpPr>
            <p:spPr>
              <a:xfrm>
                <a:off x="8923675" y="2883527"/>
                <a:ext cx="46570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D0D410-92AC-9E0A-548E-A38AD901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75" y="2883527"/>
                <a:ext cx="465704" cy="391261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69942-FFD7-EC73-C5FB-52449F2AA9BE}"/>
                  </a:ext>
                </a:extLst>
              </p:cNvPr>
              <p:cNvSpPr txBox="1"/>
              <p:nvPr/>
            </p:nvSpPr>
            <p:spPr>
              <a:xfrm>
                <a:off x="8279184" y="2406229"/>
                <a:ext cx="447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69942-FFD7-EC73-C5FB-52449F2AA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184" y="2406229"/>
                <a:ext cx="4476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90763F-668B-7E5A-BF30-957806BD93FE}"/>
                  </a:ext>
                </a:extLst>
              </p:cNvPr>
              <p:cNvSpPr txBox="1"/>
              <p:nvPr/>
            </p:nvSpPr>
            <p:spPr>
              <a:xfrm>
                <a:off x="8083740" y="2761228"/>
                <a:ext cx="426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90763F-668B-7E5A-BF30-957806BD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740" y="2761228"/>
                <a:ext cx="4263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E470D-9072-3792-F07F-FDA83AFAB894}"/>
                  </a:ext>
                </a:extLst>
              </p:cNvPr>
              <p:cNvSpPr txBox="1"/>
              <p:nvPr/>
            </p:nvSpPr>
            <p:spPr>
              <a:xfrm>
                <a:off x="11502914" y="2563830"/>
                <a:ext cx="443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E470D-9072-3792-F07F-FDA83AFA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2914" y="2563830"/>
                <a:ext cx="44319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D8A783-776A-FD8B-56EB-F69101DA718C}"/>
              </a:ext>
            </a:extLst>
          </p:cNvPr>
          <p:cNvCxnSpPr>
            <a:cxnSpLocks/>
          </p:cNvCxnSpPr>
          <p:nvPr/>
        </p:nvCxnSpPr>
        <p:spPr>
          <a:xfrm flipV="1">
            <a:off x="11271780" y="2714589"/>
            <a:ext cx="275665" cy="8777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4BD693-CECE-6FE3-DDF7-FDB177096F3F}"/>
              </a:ext>
            </a:extLst>
          </p:cNvPr>
          <p:cNvCxnSpPr>
            <a:cxnSpLocks/>
          </p:cNvCxnSpPr>
          <p:nvPr/>
        </p:nvCxnSpPr>
        <p:spPr>
          <a:xfrm flipV="1">
            <a:off x="9406044" y="2925101"/>
            <a:ext cx="0" cy="5995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FA5002-F54D-2797-2F40-BED75BE1669D}"/>
                  </a:ext>
                </a:extLst>
              </p:cNvPr>
              <p:cNvSpPr txBox="1"/>
              <p:nvPr/>
            </p:nvSpPr>
            <p:spPr>
              <a:xfrm>
                <a:off x="10211587" y="2575050"/>
                <a:ext cx="486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FA5002-F54D-2797-2F40-BED75BE16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587" y="2575050"/>
                <a:ext cx="4864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6A76D-E1EA-44E8-0CB2-43584065780F}"/>
                  </a:ext>
                </a:extLst>
              </p:cNvPr>
              <p:cNvSpPr txBox="1"/>
              <p:nvPr/>
            </p:nvSpPr>
            <p:spPr>
              <a:xfrm>
                <a:off x="9185882" y="2554534"/>
                <a:ext cx="469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6A76D-E1EA-44E8-0CB2-435840657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882" y="2554534"/>
                <a:ext cx="46961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A2560B-A1F5-29E1-FE3B-3432F283A6EF}"/>
              </a:ext>
            </a:extLst>
          </p:cNvPr>
          <p:cNvSpPr txBox="1"/>
          <p:nvPr/>
        </p:nvSpPr>
        <p:spPr>
          <a:xfrm>
            <a:off x="8726871" y="4218818"/>
            <a:ext cx="284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Polarization vectors aligned</a:t>
            </a:r>
          </a:p>
          <a:p>
            <a:r>
              <a:rPr lang="en-US" dirty="0">
                <a:solidFill>
                  <a:srgbClr val="FF0000"/>
                </a:solidFill>
              </a:rPr>
              <a:t>Boresight not aligned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FFC476-1899-EBA1-2BCD-3977265D770D}"/>
              </a:ext>
            </a:extLst>
          </p:cNvPr>
          <p:cNvSpPr/>
          <p:nvPr/>
        </p:nvSpPr>
        <p:spPr>
          <a:xfrm>
            <a:off x="1219201" y="5162549"/>
            <a:ext cx="8283048" cy="7953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Rotation along axis orthogonal to path direction causes no polarization loss</a:t>
            </a:r>
          </a:p>
        </p:txBody>
      </p:sp>
    </p:spTree>
    <p:extLst>
      <p:ext uri="{BB962C8B-B14F-4D97-AF65-F5344CB8AC3E}">
        <p14:creationId xmlns:p14="http://schemas.microsoft.com/office/powerpoint/2010/main" val="2766583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9099C-7018-2861-FA8D-1830096F9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2AE4-0C45-4AF5-BC7C-E63A8DD8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Ex:  Rotation Around Path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DAD6C-759D-DB1D-23F6-772484815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278896" cy="366613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two antennas:</a:t>
                </a:r>
              </a:p>
              <a:p>
                <a:pPr lvl="1"/>
                <a:r>
                  <a:rPr lang="en-US" dirty="0"/>
                  <a:t>TX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(0,0,0)</m:t>
                    </m:r>
                  </m:oMath>
                </a14:m>
                <a:r>
                  <a:rPr lang="en-US" dirty="0"/>
                  <a:t>,  RX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,0,0)</m:t>
                    </m:r>
                  </m:oMath>
                </a14:m>
                <a:r>
                  <a:rPr lang="en-US" b="0" dirty="0"/>
                  <a:t>.  Both vertically polarized</a:t>
                </a:r>
              </a:p>
              <a:p>
                <a:r>
                  <a:rPr lang="en-US" dirty="0"/>
                  <a:t>TX:  </a:t>
                </a:r>
                <a:r>
                  <a:rPr lang="en-US" dirty="0" err="1"/>
                  <a:t>AoD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H-field is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E-field &amp; TX pol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RX antenna is rotated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axis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AoA</a:t>
                </a:r>
                <a:r>
                  <a:rPr lang="en-US" dirty="0"/>
                  <a:t> relative to antenna: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∝(0,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H-field is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∝(0,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E-field &amp; RX pol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∝(0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loss 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DAD6C-759D-DB1D-23F6-772484815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278896" cy="3666133"/>
              </a:xfrm>
              <a:blipFill>
                <a:blip r:embed="rId2"/>
                <a:stretch>
                  <a:fillRect l="-2136" t="-2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98EBB-740D-FC41-82BD-FC235B67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28E09D-1B75-9F74-B0B7-6232359FC088}"/>
              </a:ext>
            </a:extLst>
          </p:cNvPr>
          <p:cNvSpPr/>
          <p:nvPr/>
        </p:nvSpPr>
        <p:spPr>
          <a:xfrm>
            <a:off x="8439853" y="3243930"/>
            <a:ext cx="45719" cy="539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B81A4E-6EBF-E2CC-0F74-B2C70C8FA0E9}"/>
              </a:ext>
            </a:extLst>
          </p:cNvPr>
          <p:cNvCxnSpPr>
            <a:cxnSpLocks/>
          </p:cNvCxnSpPr>
          <p:nvPr/>
        </p:nvCxnSpPr>
        <p:spPr>
          <a:xfrm flipV="1">
            <a:off x="8485572" y="3089513"/>
            <a:ext cx="501975" cy="43637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E31DA9-2847-ABB9-A6B7-2B856A6229A7}"/>
              </a:ext>
            </a:extLst>
          </p:cNvPr>
          <p:cNvCxnSpPr>
            <a:cxnSpLocks/>
          </p:cNvCxnSpPr>
          <p:nvPr/>
        </p:nvCxnSpPr>
        <p:spPr>
          <a:xfrm flipV="1">
            <a:off x="10437015" y="2914257"/>
            <a:ext cx="0" cy="5995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81A6EC-FD3A-844C-06D9-01C24BF27CE8}"/>
              </a:ext>
            </a:extLst>
          </p:cNvPr>
          <p:cNvCxnSpPr>
            <a:cxnSpLocks/>
          </p:cNvCxnSpPr>
          <p:nvPr/>
        </p:nvCxnSpPr>
        <p:spPr>
          <a:xfrm flipH="1" flipV="1">
            <a:off x="8476854" y="2761228"/>
            <a:ext cx="3276" cy="7660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F547DF-7EA3-B9F0-A6C5-CBE00A124B4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85572" y="3513805"/>
            <a:ext cx="0" cy="45231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78FE067-A154-DAA9-C967-BE767FCC35B4}"/>
              </a:ext>
            </a:extLst>
          </p:cNvPr>
          <p:cNvCxnSpPr>
            <a:cxnSpLocks/>
          </p:cNvCxnSpPr>
          <p:nvPr/>
        </p:nvCxnSpPr>
        <p:spPr>
          <a:xfrm flipH="1">
            <a:off x="11294957" y="2883527"/>
            <a:ext cx="15144" cy="108259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BE2AF23-9310-0926-3568-3F2E0C8137D4}"/>
              </a:ext>
            </a:extLst>
          </p:cNvPr>
          <p:cNvCxnSpPr>
            <a:cxnSpLocks/>
          </p:cNvCxnSpPr>
          <p:nvPr/>
        </p:nvCxnSpPr>
        <p:spPr>
          <a:xfrm flipV="1">
            <a:off x="8575741" y="3525884"/>
            <a:ext cx="2719216" cy="544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2DEB7E8-E380-732D-F0A5-545C7DFFCF22}"/>
              </a:ext>
            </a:extLst>
          </p:cNvPr>
          <p:cNvSpPr txBox="1"/>
          <p:nvPr/>
        </p:nvSpPr>
        <p:spPr>
          <a:xfrm>
            <a:off x="7936248" y="319674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E8F18D3-AE95-274C-F3DA-3F37846550F7}"/>
              </a:ext>
            </a:extLst>
          </p:cNvPr>
          <p:cNvSpPr txBox="1"/>
          <p:nvPr/>
        </p:nvSpPr>
        <p:spPr>
          <a:xfrm>
            <a:off x="11458440" y="3064495"/>
            <a:ext cx="42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02FC1C-503B-196B-0FD4-7385731947BA}"/>
              </a:ext>
            </a:extLst>
          </p:cNvPr>
          <p:cNvCxnSpPr>
            <a:cxnSpLocks/>
          </p:cNvCxnSpPr>
          <p:nvPr/>
        </p:nvCxnSpPr>
        <p:spPr>
          <a:xfrm>
            <a:off x="8498443" y="3524649"/>
            <a:ext cx="1003806" cy="123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21549E-E778-42AB-CFEE-0013EB40D7D6}"/>
                  </a:ext>
                </a:extLst>
              </p:cNvPr>
              <p:cNvSpPr txBox="1"/>
              <p:nvPr/>
            </p:nvSpPr>
            <p:spPr>
              <a:xfrm>
                <a:off x="8652977" y="3470116"/>
                <a:ext cx="4580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21549E-E778-42AB-CFEE-0013EB40D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977" y="3470116"/>
                <a:ext cx="4580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BF58FF-AC46-AB91-D54D-0BA257E0D26D}"/>
                  </a:ext>
                </a:extLst>
              </p:cNvPr>
              <p:cNvSpPr txBox="1"/>
              <p:nvPr/>
            </p:nvSpPr>
            <p:spPr>
              <a:xfrm>
                <a:off x="8923675" y="2883527"/>
                <a:ext cx="46570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BF58FF-AC46-AB91-D54D-0BA257E0D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75" y="2883527"/>
                <a:ext cx="465704" cy="39126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43C27-9D9E-408E-8FE7-3629A16CE793}"/>
                  </a:ext>
                </a:extLst>
              </p:cNvPr>
              <p:cNvSpPr txBox="1"/>
              <p:nvPr/>
            </p:nvSpPr>
            <p:spPr>
              <a:xfrm>
                <a:off x="8279184" y="2406229"/>
                <a:ext cx="447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43C27-9D9E-408E-8FE7-3629A16CE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184" y="2406229"/>
                <a:ext cx="4476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E9C00D-EE61-CD14-E6F5-B503C1567863}"/>
                  </a:ext>
                </a:extLst>
              </p:cNvPr>
              <p:cNvSpPr txBox="1"/>
              <p:nvPr/>
            </p:nvSpPr>
            <p:spPr>
              <a:xfrm>
                <a:off x="8083740" y="2761228"/>
                <a:ext cx="426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E9C00D-EE61-CD14-E6F5-B503C1567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740" y="2761228"/>
                <a:ext cx="4263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C16F6-E563-5CF2-E57E-1FC69CA12FD3}"/>
                  </a:ext>
                </a:extLst>
              </p:cNvPr>
              <p:cNvSpPr txBox="1"/>
              <p:nvPr/>
            </p:nvSpPr>
            <p:spPr>
              <a:xfrm>
                <a:off x="11502914" y="2563830"/>
                <a:ext cx="443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C16F6-E563-5CF2-E57E-1FC69CA12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2914" y="2563830"/>
                <a:ext cx="4431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A3A3CA-4D3C-EFD6-B545-50C4E9B2137C}"/>
              </a:ext>
            </a:extLst>
          </p:cNvPr>
          <p:cNvCxnSpPr>
            <a:cxnSpLocks/>
          </p:cNvCxnSpPr>
          <p:nvPr/>
        </p:nvCxnSpPr>
        <p:spPr>
          <a:xfrm flipH="1" flipV="1">
            <a:off x="10685863" y="3064495"/>
            <a:ext cx="624238" cy="4529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9035FC-C39E-D741-D87F-573D7AB049D7}"/>
              </a:ext>
            </a:extLst>
          </p:cNvPr>
          <p:cNvCxnSpPr>
            <a:cxnSpLocks/>
          </p:cNvCxnSpPr>
          <p:nvPr/>
        </p:nvCxnSpPr>
        <p:spPr>
          <a:xfrm flipV="1">
            <a:off x="9406044" y="2925101"/>
            <a:ext cx="0" cy="5995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D4AC9D-7587-CF99-6B27-41ED3106A193}"/>
                  </a:ext>
                </a:extLst>
              </p:cNvPr>
              <p:cNvSpPr txBox="1"/>
              <p:nvPr/>
            </p:nvSpPr>
            <p:spPr>
              <a:xfrm>
                <a:off x="10211587" y="2575050"/>
                <a:ext cx="486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D4AC9D-7587-CF99-6B27-41ED3106A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587" y="2575050"/>
                <a:ext cx="4864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738575-002C-C67A-B4AF-92D39C507F68}"/>
                  </a:ext>
                </a:extLst>
              </p:cNvPr>
              <p:cNvSpPr txBox="1"/>
              <p:nvPr/>
            </p:nvSpPr>
            <p:spPr>
              <a:xfrm>
                <a:off x="9185882" y="2554534"/>
                <a:ext cx="469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738575-002C-C67A-B4AF-92D39C50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882" y="2554534"/>
                <a:ext cx="4696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EB2FD51-DC6C-B62C-DCE1-FD5053F7685A}"/>
              </a:ext>
            </a:extLst>
          </p:cNvPr>
          <p:cNvSpPr txBox="1"/>
          <p:nvPr/>
        </p:nvSpPr>
        <p:spPr>
          <a:xfrm>
            <a:off x="8353350" y="4218818"/>
            <a:ext cx="322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Polarization vectors not aligned</a:t>
            </a:r>
          </a:p>
          <a:p>
            <a:r>
              <a:rPr lang="en-US" dirty="0">
                <a:solidFill>
                  <a:srgbClr val="00B050"/>
                </a:solidFill>
              </a:rPr>
              <a:t>Boresight aligned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44449B-1760-F5BF-15B3-B4809BCDF697}"/>
              </a:ext>
            </a:extLst>
          </p:cNvPr>
          <p:cNvSpPr/>
          <p:nvPr/>
        </p:nvSpPr>
        <p:spPr>
          <a:xfrm>
            <a:off x="1219200" y="5162549"/>
            <a:ext cx="7257653" cy="7953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Rotation around axis of path direction causes polarization loss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D81F00-6CE5-5CBA-F156-8D338C0E5B4A}"/>
              </a:ext>
            </a:extLst>
          </p:cNvPr>
          <p:cNvSpPr/>
          <p:nvPr/>
        </p:nvSpPr>
        <p:spPr>
          <a:xfrm rot="18430491">
            <a:off x="11244182" y="3278155"/>
            <a:ext cx="45719" cy="4421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9AE1A2-A094-F1B4-263A-80C97419337E}"/>
                  </a:ext>
                </a:extLst>
              </p:cNvPr>
              <p:cNvSpPr txBox="1"/>
              <p:nvPr/>
            </p:nvSpPr>
            <p:spPr>
              <a:xfrm>
                <a:off x="10894254" y="2894491"/>
                <a:ext cx="365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9AE1A2-A094-F1B4-263A-80C97419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254" y="2894491"/>
                <a:ext cx="365613" cy="369332"/>
              </a:xfrm>
              <a:prstGeom prst="rect">
                <a:avLst/>
              </a:prstGeom>
              <a:blipFill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312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Impedance and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Not all power from radio may be delivered to antenna</a:t>
                </a:r>
              </a:p>
              <a:p>
                <a:r>
                  <a:rPr lang="en-US" dirty="0"/>
                  <a:t>Some is reflected back</a:t>
                </a:r>
              </a:p>
              <a:p>
                <a:r>
                  <a:rPr lang="en-US" dirty="0"/>
                  <a:t>Described 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reflection coefficient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s-ES" b="0" dirty="0"/>
              </a:p>
              <a:p>
                <a:pPr lvl="1"/>
                <a:r>
                  <a:rPr lang="es-ES" dirty="0" err="1"/>
                  <a:t>Also</a:t>
                </a:r>
                <a:r>
                  <a:rPr lang="es-ES" dirty="0"/>
                  <a:t> </a:t>
                </a:r>
                <a:r>
                  <a:rPr lang="es-ES" dirty="0" err="1"/>
                  <a:t>referred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Complex ratio of forward to reverse wave</a:t>
                </a:r>
              </a:p>
              <a:p>
                <a:r>
                  <a:rPr lang="en-US" dirty="0"/>
                  <a:t>Also described by impedance mismatch: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Fraction of power transferred: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b="0" dirty="0"/>
              </a:p>
              <a:p>
                <a:r>
                  <a:rPr lang="en-US" dirty="0"/>
                  <a:t>Also given as voltage standing wave ratio (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VSWR</a:t>
                </a:r>
                <a:r>
                  <a:rPr lang="en-US" dirty="0"/>
                  <a:t>)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3B25A-AA09-4504-B290-096AFCFC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85" y="1574926"/>
            <a:ext cx="4508877" cy="1690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83510-997A-483A-9BB7-83552A12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622" y="3513865"/>
            <a:ext cx="3086100" cy="187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D55DE-F576-4E32-A497-36E324B2FA77}"/>
              </a:ext>
            </a:extLst>
          </p:cNvPr>
          <p:cNvSpPr txBox="1"/>
          <p:nvPr/>
        </p:nvSpPr>
        <p:spPr>
          <a:xfrm>
            <a:off x="7626452" y="5499764"/>
            <a:ext cx="4079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 et al, Small Form Factor PIFA Antenna Design at 28 GHz for 5G Applications, 2019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05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’ Law with Losses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Three losses in practice:</a:t>
                </a:r>
              </a:p>
              <a:p>
                <a:pPr lvl="1"/>
                <a:r>
                  <a:rPr lang="en-US" dirty="0"/>
                  <a:t>Polarization loss</a:t>
                </a:r>
              </a:p>
              <a:p>
                <a:pPr lvl="1"/>
                <a:r>
                  <a:rPr lang="en-US" dirty="0"/>
                  <a:t>Conductive / dielectric loss</a:t>
                </a:r>
              </a:p>
              <a:p>
                <a:pPr lvl="1"/>
                <a:r>
                  <a:rPr lang="en-US" dirty="0"/>
                  <a:t>Impedance mismatch</a:t>
                </a:r>
              </a:p>
              <a:p>
                <a:r>
                  <a:rPr lang="en-US" dirty="0" err="1"/>
                  <a:t>Friis</a:t>
                </a:r>
                <a:r>
                  <a:rPr lang="en-US" dirty="0"/>
                  <a:t>’ Law with lossy antennas: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𝑃𝑂𝐿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 Efficiency of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𝑃𝑂𝐿</m:t>
                        </m:r>
                      </m:sub>
                    </m:sSub>
                  </m:oMath>
                </a14:m>
                <a:r>
                  <a:rPr lang="en-US" dirty="0"/>
                  <a:t>:  Angle between the polarization vectors</a:t>
                </a:r>
              </a:p>
              <a:p>
                <a:pPr lvl="1"/>
                <a:r>
                  <a:rPr lang="en-US" dirty="0"/>
                  <a:t>Note that gain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C407-E63D-4BA9-AC11-894C3CF1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55" y="1728569"/>
            <a:ext cx="42005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43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A4DD-AC45-4AFD-A7C6-D3F0ABB1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6715-219C-48FF-9CE2-B4E8A6D0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452C7-E661-4ED7-BE70-5D99057C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48553"/>
            <a:ext cx="4772025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000B9-51E1-4177-998F-FA3E0F7AB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86" y="1748553"/>
            <a:ext cx="4599590" cy="36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11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  <a:p>
            <a:r>
              <a:rPr lang="en-US" dirty="0"/>
              <a:t>Frames of Reference and Rotations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3750" y="327035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97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8B11-E83D-60F5-1CD5-C604DE02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of Reference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0BF1-C85F-FBBA-9A8A-17440D5AB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Antenna patterns are usually given in a “local” frame of reference</a:t>
            </a:r>
          </a:p>
          <a:p>
            <a:pPr lvl="1"/>
            <a:r>
              <a:rPr lang="en-US" dirty="0"/>
              <a:t>A coordinate system in a fixed relation with the antenna structure</a:t>
            </a:r>
          </a:p>
          <a:p>
            <a:pPr lvl="1"/>
            <a:r>
              <a:rPr lang="en-US" dirty="0"/>
              <a:t>Ex:  Coordinate aligned to the normal of a patch antenna</a:t>
            </a:r>
          </a:p>
          <a:p>
            <a:r>
              <a:rPr lang="en-US" dirty="0"/>
              <a:t>But antenna may have arbitrary alignment to the rest of environment</a:t>
            </a:r>
          </a:p>
          <a:p>
            <a:pPr lvl="1"/>
            <a:r>
              <a:rPr lang="en-US" dirty="0"/>
              <a:t>Ex, Base station antenna tilt and orientation</a:t>
            </a:r>
          </a:p>
          <a:p>
            <a:r>
              <a:rPr lang="en-US" dirty="0"/>
              <a:t>Alignment may move over time</a:t>
            </a:r>
          </a:p>
          <a:p>
            <a:pPr lvl="1"/>
            <a:r>
              <a:rPr lang="en-US" dirty="0"/>
              <a:t>Ex:  Rotation or translation of a handset</a:t>
            </a:r>
          </a:p>
          <a:p>
            <a:r>
              <a:rPr lang="en-US" dirty="0"/>
              <a:t>Environment typically specified in  “global” frame of reference</a:t>
            </a:r>
          </a:p>
          <a:p>
            <a:r>
              <a:rPr lang="en-US" dirty="0"/>
              <a:t>This section:</a:t>
            </a:r>
          </a:p>
          <a:p>
            <a:pPr lvl="1"/>
            <a:r>
              <a:rPr lang="en-US" dirty="0"/>
              <a:t>How to represent local and global coordinate systems</a:t>
            </a:r>
          </a:p>
          <a:p>
            <a:pPr lvl="1"/>
            <a:r>
              <a:rPr lang="en-US" dirty="0"/>
              <a:t>How to translate between the two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7335D-070B-76B3-92A5-60089351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124" name="Picture 4" descr="SAR Head &amp; Hand - Mobile Phone Calculation">
            <a:extLst>
              <a:ext uri="{FF2B5EF4-FFF2-40B4-BE49-F238E27FC236}">
                <a16:creationId xmlns:a16="http://schemas.microsoft.com/office/drawing/2014/main" id="{0A154A17-F3EF-6BC0-6B08-A144DBDC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454" y="2902958"/>
            <a:ext cx="2984584" cy="25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ntenna Radiation Patterns - MATLAB &amp; Simulink">
            <a:extLst>
              <a:ext uri="{FF2B5EF4-FFF2-40B4-BE49-F238E27FC236}">
                <a16:creationId xmlns:a16="http://schemas.microsoft.com/office/drawing/2014/main" id="{248C996D-F992-9F7A-2626-6011F96E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638" y="952723"/>
            <a:ext cx="2387326" cy="1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9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9F48-9066-2680-9F73-806A7B38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Rigid Body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3BC8C-63EC-2CB5-9C03-E08CA09497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07000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Rigid body</a:t>
                </a:r>
                <a:r>
                  <a:rPr lang="en-US" dirty="0"/>
                  <a:t>:  Any structure with fixed relative distances</a:t>
                </a:r>
              </a:p>
              <a:p>
                <a:pPr lvl="1"/>
                <a:r>
                  <a:rPr lang="en-US" dirty="0"/>
                  <a:t>Body may be in motion</a:t>
                </a:r>
              </a:p>
              <a:p>
                <a:pPr lvl="1"/>
                <a:r>
                  <a:rPr lang="en-US" dirty="0"/>
                  <a:t>Ex:  Handset, base station antenna, </a:t>
                </a:r>
                <a:br>
                  <a:rPr lang="en-US" dirty="0"/>
                </a:br>
                <a:r>
                  <a:rPr lang="en-US" dirty="0"/>
                  <a:t>antenna mounted on a car, …</a:t>
                </a:r>
              </a:p>
              <a:p>
                <a:r>
                  <a:rPr lang="en-US" dirty="0"/>
                  <a:t>Rigid body’s configuration described by two properties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Position</a:t>
                </a:r>
                <a:r>
                  <a:rPr lang="en-US" dirty="0"/>
                  <a:t> of some reference point in the body: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Orientation</a:t>
                </a:r>
                <a:r>
                  <a:rPr lang="en-US" dirty="0"/>
                  <a:t> around that point:</a:t>
                </a:r>
              </a:p>
              <a:p>
                <a:pPr lvl="1"/>
                <a:r>
                  <a:rPr lang="en-US" dirty="0"/>
                  <a:t>Described by orthonormal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Motion:  Change of position and orientation over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3BC8C-63EC-2CB5-9C03-E08CA0949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070002" cy="4329817"/>
              </a:xfrm>
              <a:blipFill>
                <a:blip r:embed="rId2"/>
                <a:stretch>
                  <a:fillRect l="-241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5715E-9C57-F3B2-5B90-A25AFA6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5EB70-0245-4A6D-B3DB-70F0843B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282" y="3704187"/>
            <a:ext cx="4879482" cy="2050264"/>
          </a:xfrm>
          <a:prstGeom prst="rect">
            <a:avLst/>
          </a:prstGeom>
        </p:spPr>
      </p:pic>
      <p:pic>
        <p:nvPicPr>
          <p:cNvPr id="1030" name="Picture 6" descr="Smartphone rotation sign rotating phone symbol Vector Image">
            <a:extLst>
              <a:ext uri="{FF2B5EF4-FFF2-40B4-BE49-F238E27FC236}">
                <a16:creationId xmlns:a16="http://schemas.microsoft.com/office/drawing/2014/main" id="{CB87B8A0-9D76-264D-7770-0DDDE5DCE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205" y="934488"/>
            <a:ext cx="20574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276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47AB-9A7B-D866-A748-DAE2E1A7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of Reference for Antennas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8B310-1880-1549-6DC4-E6F2C42240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Global frame of reference</a:t>
                </a:r>
                <a:r>
                  <a:rPr lang="en-US" dirty="0"/>
                  <a:t>:  An arbitrary coordinate system, typically fixed</a:t>
                </a:r>
              </a:p>
              <a:p>
                <a:pPr lvl="1"/>
                <a:r>
                  <a:rPr lang="en-US" dirty="0"/>
                  <a:t>Assume aligned at the origin with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Body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local frame of reference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A coordinate system for a rigid body possibly in motion</a:t>
                </a:r>
              </a:p>
              <a:p>
                <a:pPr lvl="1"/>
                <a:r>
                  <a:rPr lang="en-US" dirty="0"/>
                  <a:t>Translation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and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in the global basis</a:t>
                </a:r>
              </a:p>
              <a:p>
                <a:r>
                  <a:rPr lang="en-US" dirty="0"/>
                  <a:t>Antenna systems </a:t>
                </a:r>
              </a:p>
              <a:p>
                <a:pPr lvl="1"/>
                <a:r>
                  <a:rPr lang="en-US" dirty="0"/>
                  <a:t>Typ. Given antenna patterns in local frame of reference</a:t>
                </a:r>
              </a:p>
              <a:p>
                <a:pPr lvl="1"/>
                <a:r>
                  <a:rPr lang="en-US" dirty="0"/>
                  <a:t>Signal paths given in global frame of reference</a:t>
                </a:r>
              </a:p>
              <a:p>
                <a:pPr lvl="1"/>
                <a:r>
                  <a:rPr lang="en-US" dirty="0"/>
                  <a:t>Need to translate global to local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8B310-1880-1549-6DC4-E6F2C4224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315E-578D-F3A7-AB47-C24660EF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644D6-6EFF-2252-4B08-194F78E1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93" y="3016287"/>
            <a:ext cx="4879482" cy="20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1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At any given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fields vary sinusoidally with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Maximum amplitudes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Phase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For a fixed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along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fields vary sinusoidally with wavelength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Can be viewed as traveling along direction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2"/>
                <a:stretch>
                  <a:fillRect l="-1979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D852400-4FFA-4D39-ACBD-74EF6AC34F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01" y="1885464"/>
            <a:ext cx="4175790" cy="347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0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FE6C-2F45-CE91-BF23-E479CC43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3342E-9899-37F2-D0BA-07A0E0D05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Rotation matrices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are typically described by three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Euler</a:t>
                </a:r>
                <a:r>
                  <a:rPr lang="en-US" dirty="0"/>
                  <a:t> angles</a:t>
                </a:r>
              </a:p>
              <a:p>
                <a:r>
                  <a:rPr lang="en-US" dirty="0"/>
                  <a:t>Robotics naming: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Yaw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 Rotation 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axis,  corresponds to azimuth angle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Pitch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 Rotation 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axis, corresponds to inclination angle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Roll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:  Rotation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axis</a:t>
                </a:r>
              </a:p>
              <a:p>
                <a:r>
                  <a:rPr lang="en-US" dirty="0"/>
                  <a:t>Rotation matrix given by a product</a:t>
                </a:r>
              </a:p>
              <a:p>
                <a:pPr lvl="1"/>
                <a:r>
                  <a:rPr lang="en-US" dirty="0"/>
                  <a:t>Note order matters.  Many different conventions.  This product is XYZ: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B3342E-9899-37F2-D0BA-07A0E0D05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F3C0-80D9-C9AC-7CCA-ECEEED62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828F17-1E28-2F28-2165-707F09625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099" y="1820028"/>
            <a:ext cx="16192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E0DFBE3-E82D-3C0A-DCB3-D43E517B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305" y="1771990"/>
            <a:ext cx="1428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14449-536B-C195-DF40-FBA4F3BE1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207202"/>
            <a:ext cx="7201540" cy="1661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CBD68-7B0E-98F5-95B4-4D052B878DDC}"/>
              </a:ext>
            </a:extLst>
          </p:cNvPr>
          <p:cNvSpPr txBox="1"/>
          <p:nvPr/>
        </p:nvSpPr>
        <p:spPr>
          <a:xfrm>
            <a:off x="8298820" y="5713699"/>
            <a:ext cx="3659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https://en.wikipedia.org/wiki/Rotation_matrix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C6266-20EF-83CE-3A6C-21A61E12F582}"/>
              </a:ext>
            </a:extLst>
          </p:cNvPr>
          <p:cNvSpPr txBox="1"/>
          <p:nvPr/>
        </p:nvSpPr>
        <p:spPr>
          <a:xfrm>
            <a:off x="8539451" y="5396649"/>
            <a:ext cx="3418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https://en.wikipedia.org/wiki/Euler_angles</a:t>
            </a:r>
          </a:p>
        </p:txBody>
      </p:sp>
      <p:pic>
        <p:nvPicPr>
          <p:cNvPr id="1028" name="Picture 4" descr="Which sensor detects phone orientation? - Quora">
            <a:extLst>
              <a:ext uri="{FF2B5EF4-FFF2-40B4-BE49-F238E27FC236}">
                <a16:creationId xmlns:a16="http://schemas.microsoft.com/office/drawing/2014/main" id="{6A776FB5-CB10-4C6B-DB63-58D76B55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93" y="3671203"/>
            <a:ext cx="2564278" cy="127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250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0CEC-25CC-96E8-0316-6922C60E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Rotation Matrices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C1CE8-3090-AA4B-5331-FE2BA207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has many tools to compute rotation matrices</a:t>
            </a:r>
          </a:p>
          <a:p>
            <a:r>
              <a:rPr lang="en-US" dirty="0"/>
              <a:t>Eul2rotm:</a:t>
            </a:r>
          </a:p>
          <a:p>
            <a:pPr lvl="1"/>
            <a:r>
              <a:rPr lang="en-US" dirty="0"/>
              <a:t>Give angles in radians</a:t>
            </a:r>
          </a:p>
          <a:p>
            <a:pPr lvl="1"/>
            <a:r>
              <a:rPr lang="en-US" dirty="0"/>
              <a:t>Give order, e.g. ‘ZYX’</a:t>
            </a:r>
          </a:p>
          <a:p>
            <a:r>
              <a:rPr lang="en-US" dirty="0"/>
              <a:t>See demo in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A69FA-C647-57B0-772E-129ED7FD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C0D98-2EBC-DE70-2502-59EABA02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03" y="3704187"/>
            <a:ext cx="373432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39836-14CB-F764-B1A2-D3E05CC6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082" y="2858415"/>
            <a:ext cx="3734321" cy="29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3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DC55-1E68-76E5-D014-BEEEB817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 Frame of Reference of a Moving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4FAD2-7765-9327-028D-422F89728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876399" cy="4329817"/>
          </a:xfrm>
        </p:spPr>
        <p:txBody>
          <a:bodyPr/>
          <a:lstStyle/>
          <a:p>
            <a:r>
              <a:rPr lang="en-US" dirty="0"/>
              <a:t>See MATLAB demo</a:t>
            </a:r>
          </a:p>
          <a:p>
            <a:r>
              <a:rPr lang="en-US" dirty="0"/>
              <a:t>Object moving in 3D space (e.g., UAV)</a:t>
            </a:r>
          </a:p>
          <a:p>
            <a:r>
              <a:rPr lang="en-US" dirty="0"/>
              <a:t>Antenna pointed in direction of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32FA9-F6A5-BFFC-42D9-2C062819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7F9DF-D701-CCAB-F78D-81F5F2BD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014" y="1539279"/>
            <a:ext cx="4353666" cy="3239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A2802-64A7-FDA4-B327-1A8FBA5E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82878"/>
            <a:ext cx="4210638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95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230E-E914-1AAA-FB87-4320D2EF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Angles of Arrival along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C0C09-4126-2A15-99DA-33EEA714A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10058400" cy="885084"/>
          </a:xfrm>
        </p:spPr>
        <p:txBody>
          <a:bodyPr/>
          <a:lstStyle/>
          <a:p>
            <a:r>
              <a:rPr lang="en-US" dirty="0"/>
              <a:t>Find the angles in RX frame of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12AC-A275-1CC4-452C-C12AA948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D17E3-A1A8-FE3C-46DE-4B2D3AA1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052445"/>
            <a:ext cx="5468113" cy="2753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114996-7D10-76B0-6B08-D7606358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112" y="2052445"/>
            <a:ext cx="3811260" cy="3024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8EEC7D-27D3-381E-5374-F522686417CB}"/>
              </a:ext>
            </a:extLst>
          </p:cNvPr>
          <p:cNvSpPr txBox="1"/>
          <p:nvPr/>
        </p:nvSpPr>
        <p:spPr>
          <a:xfrm>
            <a:off x="7465594" y="3564678"/>
            <a:ext cx="942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RX facing</a:t>
            </a:r>
            <a:br>
              <a:rPr lang="en-US" sz="1600" dirty="0"/>
            </a:br>
            <a:r>
              <a:rPr lang="en-US" sz="1600" dirty="0"/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7EED2-F9DD-3481-6107-7028EFB50027}"/>
              </a:ext>
            </a:extLst>
          </p:cNvPr>
          <p:cNvSpPr txBox="1"/>
          <p:nvPr/>
        </p:nvSpPr>
        <p:spPr>
          <a:xfrm>
            <a:off x="9480862" y="2618555"/>
            <a:ext cx="87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RX away</a:t>
            </a:r>
            <a:br>
              <a:rPr lang="en-US" sz="1600" dirty="0"/>
            </a:br>
            <a:r>
              <a:rPr lang="en-US" sz="1600" dirty="0"/>
              <a:t>from TX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45415-1068-23F1-49AF-BA50319AC502}"/>
              </a:ext>
            </a:extLst>
          </p:cNvPr>
          <p:cNvSpPr txBox="1"/>
          <p:nvPr/>
        </p:nvSpPr>
        <p:spPr>
          <a:xfrm>
            <a:off x="9188972" y="3857065"/>
            <a:ext cx="1207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RX above TX</a:t>
            </a:r>
          </a:p>
        </p:txBody>
      </p:sp>
    </p:spTree>
    <p:extLst>
      <p:ext uri="{BB962C8B-B14F-4D97-AF65-F5344CB8AC3E}">
        <p14:creationId xmlns:p14="http://schemas.microsoft.com/office/powerpoint/2010/main" val="1768741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1AF7-35B2-C8D3-DB61-605E0419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Gain along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0847-80AA-AE3F-8E00-F5AB86EE5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omni-directional path loss and gain along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FF5BB-8927-2224-B6A2-A4CC573D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B8A47-1186-8673-BA4D-609AEA9A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99" y="2063416"/>
            <a:ext cx="4930935" cy="3903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CAAB1-9C8B-31F5-7D65-CED191A6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90" y="2063416"/>
            <a:ext cx="504895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41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1243-0118-A065-F7F5-C10C763D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Polarization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2C7C-B5A1-DE0C-5A0E-94851A0E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the E-field H and V patterns</a:t>
            </a:r>
          </a:p>
          <a:p>
            <a:r>
              <a:rPr lang="en-US" dirty="0"/>
              <a:t>Then perform interpolation on path</a:t>
            </a:r>
          </a:p>
          <a:p>
            <a:pPr lvl="1"/>
            <a:r>
              <a:rPr lang="en-US" dirty="0"/>
              <a:t>Code for interpolation in demo</a:t>
            </a:r>
          </a:p>
          <a:p>
            <a:pPr lvl="1"/>
            <a:r>
              <a:rPr lang="en-US" dirty="0"/>
              <a:t>Not shown on slide due to space</a:t>
            </a:r>
          </a:p>
          <a:p>
            <a:r>
              <a:rPr lang="en-US" dirty="0"/>
              <a:t>Assume TX is V pol</a:t>
            </a:r>
          </a:p>
          <a:p>
            <a:r>
              <a:rPr lang="en-US" dirty="0"/>
              <a:t>RX polarization vector:</a:t>
            </a:r>
          </a:p>
          <a:p>
            <a:pPr lvl="1"/>
            <a:r>
              <a:rPr lang="en-US" dirty="0"/>
              <a:t>Unit vector in direction of E-field</a:t>
            </a:r>
          </a:p>
          <a:p>
            <a:r>
              <a:rPr lang="en-US" dirty="0"/>
              <a:t>Use MATLAB built-in </a:t>
            </a:r>
            <a:r>
              <a:rPr lang="en-US" dirty="0" err="1"/>
              <a:t>polloss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Computes angle between TX and RX pol vectors</a:t>
            </a:r>
          </a:p>
          <a:p>
            <a:pPr lvl="1"/>
            <a:r>
              <a:rPr lang="en-US" dirty="0"/>
              <a:t>Accounts for rotation of TX and RX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B64C-44A1-E099-9669-4319B2EA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C5D42-015A-3EF4-E2E9-E5756062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539279"/>
            <a:ext cx="5229955" cy="75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E800B-3AB4-A425-CAC1-648D5853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99" y="2689619"/>
            <a:ext cx="4677428" cy="31246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68B777-EFAC-664B-F4E6-5D13CEBE61C1}"/>
              </a:ext>
            </a:extLst>
          </p:cNvPr>
          <p:cNvCxnSpPr>
            <a:endCxn id="6" idx="1"/>
          </p:cNvCxnSpPr>
          <p:nvPr/>
        </p:nvCxnSpPr>
        <p:spPr>
          <a:xfrm>
            <a:off x="5222240" y="1733973"/>
            <a:ext cx="904240" cy="18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592C5D-6D36-8AB0-5D79-EE04DD8EB155}"/>
              </a:ext>
            </a:extLst>
          </p:cNvPr>
          <p:cNvCxnSpPr/>
          <p:nvPr/>
        </p:nvCxnSpPr>
        <p:spPr>
          <a:xfrm>
            <a:off x="3409950" y="3206750"/>
            <a:ext cx="3079750" cy="16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B036EF-A0B8-8EF1-4A92-EE94BCAB93F4}"/>
              </a:ext>
            </a:extLst>
          </p:cNvPr>
          <p:cNvCxnSpPr/>
          <p:nvPr/>
        </p:nvCxnSpPr>
        <p:spPr>
          <a:xfrm>
            <a:off x="4311650" y="3809782"/>
            <a:ext cx="2133600" cy="24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6240D9-9F96-3C1F-98A9-3523FB03603F}"/>
              </a:ext>
            </a:extLst>
          </p:cNvPr>
          <p:cNvCxnSpPr/>
          <p:nvPr/>
        </p:nvCxnSpPr>
        <p:spPr>
          <a:xfrm>
            <a:off x="4949825" y="5099050"/>
            <a:ext cx="1539875" cy="21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42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6944-D101-200B-BFE3-D9794B18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3BE6A-4130-8D7F-89F0-903586D0A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loss is minimal</a:t>
            </a:r>
          </a:p>
          <a:p>
            <a:r>
              <a:rPr lang="en-US" dirty="0"/>
              <a:t>Loss is ~0.01 dB</a:t>
            </a:r>
          </a:p>
          <a:p>
            <a:r>
              <a:rPr lang="en-US" dirty="0"/>
              <a:t>Minimal rotation around path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E456-5415-BC88-2E0D-2344948C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65902-4CC8-A9EB-39EB-2509EE184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098" y="1691977"/>
            <a:ext cx="4601660" cy="34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47" y="1677417"/>
            <a:ext cx="2143125" cy="21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Direction of 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Direction of motion = direction of “energy flux”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“Poynting” vector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= direction of motion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characteristic impedance</a:t>
                </a:r>
              </a:p>
              <a:p>
                <a:pPr lvl="1"/>
                <a:r>
                  <a:rPr lang="en-US" dirty="0"/>
                  <a:t>Vacuum: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≈377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Represents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energy flux</a:t>
                </a:r>
              </a:p>
              <a:p>
                <a:pPr lvl="1"/>
                <a:r>
                  <a:rPr lang="en-US" dirty="0"/>
                  <a:t>Surface integral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energy transferred into region</a:t>
                </a:r>
              </a:p>
              <a:p>
                <a:pPr lvl="1"/>
                <a:r>
                  <a:rPr lang="en-US" dirty="0"/>
                  <a:t>Energy consumed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  <a:blipFill>
                <a:blip r:embed="rId3"/>
                <a:stretch>
                  <a:fillRect l="-204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96" y="4480495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</a:t>
                </a:r>
                <a:r>
                  <a:rPr lang="en-US" dirty="0"/>
                  <a:t>:  Orientation of E-field relative to direction of motion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Linearly polarized</a:t>
                </a:r>
                <a:r>
                  <a:rPr lang="en-US" dirty="0"/>
                  <a:t>:  Constant orientation</a:t>
                </a:r>
              </a:p>
              <a:p>
                <a:pPr lvl="1"/>
                <a:r>
                  <a:rPr lang="en-US" dirty="0"/>
                  <a:t>Vertical: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Horizontal: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Angular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 and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wave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Two degrees of freedom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any plane wave in some direction</a:t>
                </a:r>
              </a:p>
              <a:p>
                <a:pPr lvl="1"/>
                <a:r>
                  <a:rPr lang="en-US" dirty="0"/>
                  <a:t>Can be decomposed as V + H</a:t>
                </a:r>
              </a:p>
              <a:p>
                <a:r>
                  <a:rPr lang="en-US" dirty="0"/>
                  <a:t>Also,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circularly polarized</a:t>
                </a:r>
              </a:p>
              <a:p>
                <a:pPr lvl="1"/>
                <a:r>
                  <a:rPr lang="en-US" dirty="0"/>
                  <a:t>Sum of V and H that are out of phase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Called left hand and right hand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  <a:blipFill>
                <a:blip r:embed="rId2"/>
                <a:stretch>
                  <a:fillRect l="-1419" t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61" y="2209800"/>
            <a:ext cx="25908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29" y="3741709"/>
            <a:ext cx="27908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58545</TotalTime>
  <Words>5109</Words>
  <Application>Microsoft Office PowerPoint</Application>
  <PresentationFormat>Widescreen</PresentationFormat>
  <Paragraphs>841</Paragraphs>
  <Slides>76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Calibri</vt:lpstr>
      <vt:lpstr>Cambria Math</vt:lpstr>
      <vt:lpstr>Wingdings</vt:lpstr>
      <vt:lpstr>Retrospect</vt:lpstr>
      <vt:lpstr>Unit 1.  Antennas and  Free Space Propagation</vt:lpstr>
      <vt:lpstr>Learning Objectives</vt:lpstr>
      <vt:lpstr>Outline </vt:lpstr>
      <vt:lpstr>Electric and Magnetic Forces</vt:lpstr>
      <vt:lpstr>Electric and Magnetic Vector Fields</vt:lpstr>
      <vt:lpstr>Plane Waves</vt:lpstr>
      <vt:lpstr>Visualizing Plane Waves</vt:lpstr>
      <vt:lpstr>Plane Wave Direction of Motion</vt:lpstr>
      <vt:lpstr>Polarization</vt:lpstr>
      <vt:lpstr>Plane Wave Decomposition</vt:lpstr>
      <vt:lpstr>In-Class Problem</vt:lpstr>
      <vt:lpstr>Outline </vt:lpstr>
      <vt:lpstr>Signals for Communication</vt:lpstr>
      <vt:lpstr>Energy and Power of Signals</vt:lpstr>
      <vt:lpstr>Power:  Linear and Decibel scale</vt:lpstr>
      <vt:lpstr>Some important dB values</vt:lpstr>
      <vt:lpstr>Gain and Loss in dB</vt:lpstr>
      <vt:lpstr>Typical Wireless Power Transmit Levels</vt:lpstr>
      <vt:lpstr>Example:  Power and Time Calculation</vt:lpstr>
      <vt:lpstr>Bandwidth and Carrier Frequency</vt:lpstr>
      <vt:lpstr>Example:  PSD Calculation</vt:lpstr>
      <vt:lpstr>Importance of Bandwidth</vt:lpstr>
      <vt:lpstr>Radio Spectrum</vt:lpstr>
      <vt:lpstr>Millimeter Wave Bands</vt:lpstr>
      <vt:lpstr>Next Frontier:  Upper Mid-Band</vt:lpstr>
      <vt:lpstr>In-Class Exercise</vt:lpstr>
      <vt:lpstr>Outline </vt:lpstr>
      <vt:lpstr>Excellent Text for Antennas</vt:lpstr>
      <vt:lpstr>Waveguides and Transmission Lines</vt:lpstr>
      <vt:lpstr>Antenna</vt:lpstr>
      <vt:lpstr>Spherical Coordinates</vt:lpstr>
      <vt:lpstr>Spherical Vector Fields</vt:lpstr>
      <vt:lpstr>Spherical Coordinates in MATLAB</vt:lpstr>
      <vt:lpstr>Fields from an Infinitesimal Current Source</vt:lpstr>
      <vt:lpstr>Radiation Patterns</vt:lpstr>
      <vt:lpstr>Radiation Density</vt:lpstr>
      <vt:lpstr>Radians and Steradians </vt:lpstr>
      <vt:lpstr>Radiation Intensity</vt:lpstr>
      <vt:lpstr>Total Radiated Power</vt:lpstr>
      <vt:lpstr>Example Problem</vt:lpstr>
      <vt:lpstr>Isotropic Antenna</vt:lpstr>
      <vt:lpstr>Antenna Directivity</vt:lpstr>
      <vt:lpstr>Antenna Gain and Efficiency</vt:lpstr>
      <vt:lpstr>Antenna Toolbox in MATLAB</vt:lpstr>
      <vt:lpstr>Patterns in MATLAB:  Dipole Example</vt:lpstr>
      <vt:lpstr>Microstrip Patch Example</vt:lpstr>
      <vt:lpstr>More Complex Antennas</vt:lpstr>
      <vt:lpstr>Field Regions</vt:lpstr>
      <vt:lpstr>Rayleigh Distance</vt:lpstr>
      <vt:lpstr>In-Class Exercise</vt:lpstr>
      <vt:lpstr>Outline </vt:lpstr>
      <vt:lpstr>Antenna Effective Aperture</vt:lpstr>
      <vt:lpstr>Aperture and Directivity</vt:lpstr>
      <vt:lpstr>Reciprocity of Antennas</vt:lpstr>
      <vt:lpstr>Proof of the Aperture-Directivity Relation</vt:lpstr>
      <vt:lpstr>Friis’ Law</vt:lpstr>
      <vt:lpstr>Example:  Calculating Path Loss</vt:lpstr>
      <vt:lpstr>Polarization</vt:lpstr>
      <vt:lpstr>Complex Channel Gain</vt:lpstr>
      <vt:lpstr>Polarization Loss</vt:lpstr>
      <vt:lpstr>Ex:  Rotation Orthogonal to Path Direction</vt:lpstr>
      <vt:lpstr>Ex:  Rotation Around Path Direction</vt:lpstr>
      <vt:lpstr>Antenna Impedance and Matching</vt:lpstr>
      <vt:lpstr>Friis’ Law with Losses</vt:lpstr>
      <vt:lpstr>In-Class Exercise</vt:lpstr>
      <vt:lpstr>Outline </vt:lpstr>
      <vt:lpstr>Frames of Reference </vt:lpstr>
      <vt:lpstr>Rigid Body</vt:lpstr>
      <vt:lpstr>Frames of Reference for Antennas</vt:lpstr>
      <vt:lpstr>Euler Angles</vt:lpstr>
      <vt:lpstr>Computing Rotation Matrices in MATLAB</vt:lpstr>
      <vt:lpstr>Example:  Frame of Reference of a Moving Object</vt:lpstr>
      <vt:lpstr>Find Angles of Arrival along Path</vt:lpstr>
      <vt:lpstr>Find Gain along Path</vt:lpstr>
      <vt:lpstr>Computing the Polarization Loss</vt:lpstr>
      <vt:lpstr>Polarization Loss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513</cp:revision>
  <cp:lastPrinted>2017-01-24T17:12:09Z</cp:lastPrinted>
  <dcterms:created xsi:type="dcterms:W3CDTF">2015-03-22T11:15:32Z</dcterms:created>
  <dcterms:modified xsi:type="dcterms:W3CDTF">2025-01-28T14:25:30Z</dcterms:modified>
</cp:coreProperties>
</file>